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97" r:id="rId15"/>
    <p:sldId id="272" r:id="rId16"/>
    <p:sldId id="273" r:id="rId17"/>
    <p:sldId id="274" r:id="rId18"/>
    <p:sldId id="275" r:id="rId19"/>
    <p:sldId id="276" r:id="rId20"/>
    <p:sldId id="277" r:id="rId21"/>
    <p:sldId id="291" r:id="rId22"/>
    <p:sldId id="294" r:id="rId23"/>
    <p:sldId id="295" r:id="rId24"/>
    <p:sldId id="296" r:id="rId25"/>
    <p:sldId id="278" r:id="rId26"/>
    <p:sldId id="279" r:id="rId27"/>
    <p:sldId id="280" r:id="rId28"/>
    <p:sldId id="282" r:id="rId29"/>
    <p:sldId id="283" r:id="rId30"/>
    <p:sldId id="284" r:id="rId31"/>
    <p:sldId id="285" r:id="rId32"/>
    <p:sldId id="298" r:id="rId33"/>
    <p:sldId id="286" r:id="rId34"/>
    <p:sldId id="287" r:id="rId35"/>
    <p:sldId id="288" r:id="rId36"/>
    <p:sldId id="289" r:id="rId37"/>
    <p:sldId id="290" r:id="rId38"/>
    <p:sldId id="292" r:id="rId39"/>
    <p:sldId id="293" r:id="rId40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65751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9302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64984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70BF9-5D86-4214-9E69-CA779F67A28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2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0345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788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6828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94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5810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6644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7367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1714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327F7-F199-44E3-AECA-8EEF10B0D2E9}" type="datetimeFigureOut">
              <a:rPr lang="fa-IR" smtClean="0"/>
              <a:t>21/05/1441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4BC83-80F6-40FA-9D11-CE4DD431960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351133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sz="5400" b="1" i="1" dirty="0" err="1">
                <a:latin typeface="+mn-lt"/>
                <a:ea typeface="+mn-ea"/>
                <a:cs typeface="+mn-cs"/>
              </a:rPr>
              <a:t>Sarcoidosis</a:t>
            </a:r>
            <a:endParaRPr kumimoji="1" lang="fa-IR" b="1" i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Dr. </a:t>
            </a:r>
            <a:r>
              <a:rPr lang="en-US" sz="2400" dirty="0" err="1" smtClean="0">
                <a:solidFill>
                  <a:schemeClr val="tx1">
                    <a:lumMod val="75000"/>
                  </a:schemeClr>
                </a:solidFill>
              </a:rPr>
              <a:t>z.saremi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 . Rheumatologist. BUMS</a:t>
            </a:r>
          </a:p>
          <a:p>
            <a:pPr algn="l"/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@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drzsaremi</a:t>
            </a:r>
            <a:endParaRPr lang="fa-IR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Pathogenesis&#10; 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55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-100013"/>
            <a:ext cx="82296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FFFF00"/>
                </a:solidFill>
                <a:effectLst/>
                <a:latin typeface="Centaur" pitchFamily="18" charset="0"/>
              </a:rPr>
              <a:t>Common Clinical Features</a:t>
            </a:r>
            <a:r>
              <a:rPr lang="en-US" sz="4000" b="1" dirty="0" smtClean="0">
                <a:solidFill>
                  <a:srgbClr val="FFFF00"/>
                </a:solidFill>
                <a:latin typeface="Century" pitchFamily="18" charset="0"/>
              </a:rPr>
              <a:t> </a:t>
            </a:r>
          </a:p>
        </p:txBody>
      </p:sp>
      <p:pic>
        <p:nvPicPr>
          <p:cNvPr id="15363" name="Picture 5" descr="08f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104900"/>
            <a:ext cx="7345362" cy="575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2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latin typeface="Century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60649"/>
            <a:ext cx="8435280" cy="6408440"/>
          </a:xfrm>
        </p:spPr>
        <p:txBody>
          <a:bodyPr>
            <a:normAutofit fontScale="92500" lnSpcReduction="20000"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Presentation depends on the extent and severity of the organ involved.</a:t>
            </a:r>
          </a:p>
          <a:p>
            <a:pPr algn="l" rtl="0" eaLnBrk="1" hangingPunct="1"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Approximately 20% of cases are asymptomatic and incidentally detected by CXR</a:t>
            </a:r>
            <a:r>
              <a:rPr lang="en-US" dirty="0">
                <a:latin typeface="Calibri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</a:pPr>
            <a:endParaRPr lang="ar-SA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Systemic symptoms  occur in 45% of cases such as 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Fever.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anorexia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Fatigue.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Night sweats 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Weight loss . </a:t>
            </a:r>
          </a:p>
          <a:p>
            <a:pPr algn="l" rtl="0" eaLnBrk="1" hangingPunct="1"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Pulmonary, dyspnea on exertion, cough, chest pain, and hemoptysis (rare) occur in 50% of cases.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b="1" dirty="0" smtClean="0">
              <a:effectLst/>
              <a:latin typeface="Centaur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effectLst/>
                <a:latin typeface="Centaur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45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87375"/>
            <a:ext cx="8229600" cy="58658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err="1" smtClean="0">
                <a:solidFill>
                  <a:srgbClr val="FFFF00"/>
                </a:solidFill>
                <a:effectLst/>
                <a:latin typeface="Centaur" pitchFamily="18" charset="0"/>
              </a:rPr>
              <a:t>Löfgren's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Centaur" pitchFamily="18" charset="0"/>
              </a:rPr>
              <a:t> syndrome</a:t>
            </a:r>
            <a:r>
              <a:rPr lang="en-US" sz="2800" dirty="0" smtClean="0">
                <a:effectLst/>
                <a:latin typeface="Centaur" pitchFamily="18" charset="0"/>
              </a:rPr>
              <a:t>, an acute</a:t>
            </a:r>
            <a:r>
              <a:rPr lang="ar-SA" sz="2800" dirty="0" smtClean="0">
                <a:effectLst/>
                <a:latin typeface="Centaur" pitchFamily="18" charset="0"/>
              </a:rPr>
              <a:t> </a:t>
            </a:r>
            <a:r>
              <a:rPr lang="en-US" sz="2800" dirty="0" smtClean="0">
                <a:effectLst/>
                <a:latin typeface="Centaur" pitchFamily="18" charset="0"/>
              </a:rPr>
              <a:t>presentation consisting of: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Fever.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Arthralgia.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 erythema </a:t>
            </a:r>
            <a:r>
              <a:rPr lang="en-US" sz="3000" dirty="0" err="1">
                <a:latin typeface="Calibri" pitchFamily="34" charset="0"/>
              </a:rPr>
              <a:t>nodosum</a:t>
            </a:r>
            <a:r>
              <a:rPr lang="en-US" sz="3000" dirty="0">
                <a:latin typeface="Calibri" pitchFamily="34" charset="0"/>
              </a:rPr>
              <a:t>. 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ar-SA" sz="3000" dirty="0">
                <a:latin typeface="Calibri" pitchFamily="34" charset="0"/>
              </a:rPr>
              <a:t> </a:t>
            </a:r>
            <a:r>
              <a:rPr lang="en-US" sz="3000" dirty="0">
                <a:latin typeface="Calibri" pitchFamily="34" charset="0"/>
              </a:rPr>
              <a:t>bilateral </a:t>
            </a:r>
            <a:r>
              <a:rPr lang="en-US" sz="3000" dirty="0" err="1">
                <a:latin typeface="Calibri" pitchFamily="34" charset="0"/>
              </a:rPr>
              <a:t>hilar</a:t>
            </a:r>
            <a:r>
              <a:rPr lang="en-US" sz="3000" dirty="0">
                <a:latin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</a:rPr>
              <a:t>adenopathy</a:t>
            </a:r>
            <a:r>
              <a:rPr lang="en-US" sz="3000" dirty="0">
                <a:latin typeface="Calibri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 occurs in 9 to 34% of patients</a:t>
            </a:r>
            <a:r>
              <a:rPr lang="ar-SA" sz="2800" dirty="0" smtClean="0">
                <a:effectLst/>
                <a:latin typeface="Centaur" pitchFamily="18" charset="0"/>
              </a:rPr>
              <a:t>. </a:t>
            </a:r>
            <a:endParaRPr lang="en-US" sz="2800" dirty="0" smtClean="0">
              <a:effectLst/>
              <a:latin typeface="Centaur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effectLst/>
              <a:latin typeface="Centaur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3600" b="1" dirty="0" err="1" smtClean="0">
                <a:solidFill>
                  <a:srgbClr val="FFFF00"/>
                </a:solidFill>
                <a:effectLst/>
                <a:latin typeface="Centaur" pitchFamily="18" charset="0"/>
              </a:rPr>
              <a:t>Heerford</a:t>
            </a:r>
            <a:r>
              <a:rPr lang="en-US" sz="4400" b="1" dirty="0" err="1" smtClean="0">
                <a:solidFill>
                  <a:srgbClr val="FFFF00"/>
                </a:solidFill>
                <a:effectLst/>
                <a:latin typeface="Centaur" pitchFamily="18" charset="0"/>
              </a:rPr>
              <a:t>'s</a:t>
            </a:r>
            <a:r>
              <a:rPr lang="en-US" sz="3600" b="1" dirty="0" smtClean="0">
                <a:solidFill>
                  <a:srgbClr val="FFFF00"/>
                </a:solidFill>
                <a:effectLst/>
                <a:latin typeface="Centaur" pitchFamily="18" charset="0"/>
              </a:rPr>
              <a:t> syndrome :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Anterior Uveitis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Fever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Parotid </a:t>
            </a:r>
            <a:r>
              <a:rPr lang="en-US" sz="3000" dirty="0" err="1">
                <a:latin typeface="Calibri" pitchFamily="34" charset="0"/>
              </a:rPr>
              <a:t>enlargment</a:t>
            </a:r>
            <a:endParaRPr lang="en-US" sz="3000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3000" dirty="0">
                <a:latin typeface="Calibri" pitchFamily="34" charset="0"/>
              </a:rPr>
              <a:t>Facial palsy</a:t>
            </a: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effectLst/>
              <a:latin typeface="Centaur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dirty="0" smtClean="0">
              <a:effectLst/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0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5512" t="26961" r="50671" b="14215"/>
          <a:stretch/>
        </p:blipFill>
        <p:spPr bwMode="auto">
          <a:xfrm>
            <a:off x="539552" y="476672"/>
            <a:ext cx="7632848" cy="61206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2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Lupus </a:t>
            </a:r>
            <a:r>
              <a:rPr lang="en-US" dirty="0" err="1" smtClean="0"/>
              <a:t>pernio</a:t>
            </a:r>
            <a:endParaRPr lang="fa-IR" dirty="0"/>
          </a:p>
        </p:txBody>
      </p:sp>
      <p:pic>
        <p:nvPicPr>
          <p:cNvPr id="4" name="Content Placeholder 3" descr="Image result for sarcoidosi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748883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76064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48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Erythma</a:t>
            </a:r>
            <a:r>
              <a:rPr lang="en-US" dirty="0" smtClean="0"/>
              <a:t> </a:t>
            </a:r>
            <a:r>
              <a:rPr lang="en-US" dirty="0" err="1" smtClean="0"/>
              <a:t>nodosum</a:t>
            </a:r>
            <a:endParaRPr lang="fa-I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5983" t="24511" r="60591" b="11270"/>
          <a:stretch/>
        </p:blipFill>
        <p:spPr bwMode="auto">
          <a:xfrm>
            <a:off x="3103733" y="1600200"/>
            <a:ext cx="2936534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329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2060849"/>
            <a:ext cx="4552950" cy="3312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006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9094" t="25000" r="54530" b="14216"/>
          <a:stretch/>
        </p:blipFill>
        <p:spPr bwMode="auto">
          <a:xfrm>
            <a:off x="611560" y="476672"/>
            <a:ext cx="7632848" cy="6381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79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  <a:defRPr/>
            </a:pPr>
            <a:r>
              <a:rPr lang="en-US" sz="3600" dirty="0" err="1">
                <a:latin typeface="+mj-lt"/>
                <a:ea typeface="+mj-ea"/>
                <a:cs typeface="+mj-cs"/>
              </a:rPr>
              <a:t>Sarcoidosis</a:t>
            </a:r>
            <a:r>
              <a:rPr lang="en-US" sz="3600" dirty="0">
                <a:latin typeface="+mj-lt"/>
                <a:ea typeface="+mj-ea"/>
                <a:cs typeface="+mj-cs"/>
              </a:rPr>
              <a:t> is </a:t>
            </a:r>
            <a:r>
              <a:rPr lang="en-US" sz="3600" dirty="0" smtClean="0">
                <a:latin typeface="+mj-lt"/>
                <a:ea typeface="+mj-ea"/>
                <a:cs typeface="+mj-cs"/>
              </a:rPr>
              <a:t>a:</a:t>
            </a:r>
          </a:p>
          <a:p>
            <a:pPr marL="742950" indent="-742950" algn="ctr" rtl="0">
              <a:buFont typeface="+mj-lt"/>
              <a:buAutoNum type="arabicParenR"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latin typeface="+mj-lt"/>
                <a:ea typeface="+mj-ea"/>
                <a:cs typeface="+mj-cs"/>
              </a:rPr>
              <a:t>multisystem inflammatory disease </a:t>
            </a:r>
            <a:endParaRPr lang="en-US" sz="3600" dirty="0" smtClean="0">
              <a:latin typeface="+mj-lt"/>
              <a:ea typeface="+mj-ea"/>
              <a:cs typeface="+mj-cs"/>
            </a:endParaRPr>
          </a:p>
          <a:p>
            <a:pPr marL="742950" indent="-742950" algn="ctr" rtl="0">
              <a:buFont typeface="+mj-lt"/>
              <a:buAutoNum type="arabicParenR"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unknown </a:t>
            </a:r>
            <a:r>
              <a:rPr lang="en-US" sz="3600" dirty="0">
                <a:latin typeface="+mj-lt"/>
                <a:ea typeface="+mj-ea"/>
                <a:cs typeface="+mj-cs"/>
              </a:rPr>
              <a:t>etiology </a:t>
            </a:r>
            <a:endParaRPr lang="en-US" sz="3600" dirty="0" smtClean="0">
              <a:latin typeface="+mj-lt"/>
              <a:ea typeface="+mj-ea"/>
              <a:cs typeface="+mj-cs"/>
            </a:endParaRPr>
          </a:p>
          <a:p>
            <a:pPr marL="742950" indent="-742950" algn="ctr" rtl="0">
              <a:buFont typeface="+mj-lt"/>
              <a:buAutoNum type="arabicParenR"/>
              <a:defRPr/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3600" dirty="0">
                <a:latin typeface="+mj-lt"/>
                <a:ea typeface="+mj-ea"/>
                <a:cs typeface="+mj-cs"/>
              </a:rPr>
              <a:t>predominantly affects the lungs and </a:t>
            </a:r>
            <a:r>
              <a:rPr lang="en-US" sz="3600" dirty="0" err="1">
                <a:latin typeface="+mj-lt"/>
                <a:ea typeface="+mj-ea"/>
                <a:cs typeface="+mj-cs"/>
              </a:rPr>
              <a:t>intrathoracic</a:t>
            </a:r>
            <a:r>
              <a:rPr lang="en-US" sz="3600" dirty="0">
                <a:latin typeface="+mj-lt"/>
                <a:ea typeface="+mj-ea"/>
                <a:cs typeface="+mj-cs"/>
              </a:rPr>
              <a:t> lymph nodes</a:t>
            </a:r>
            <a:r>
              <a:rPr lang="en-US" sz="2400" b="1" dirty="0">
                <a:solidFill>
                  <a:srgbClr val="FFC000"/>
                </a:solidFill>
                <a:latin typeface="Centaur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2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sarcoidosis ey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087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50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60486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arcoidosis lymphadenopathy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17032"/>
            <a:ext cx="5731510" cy="2144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0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fa-IR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13228" t="26471" r="57837" b="13726"/>
          <a:stretch/>
        </p:blipFill>
        <p:spPr bwMode="auto">
          <a:xfrm>
            <a:off x="1043608" y="116632"/>
            <a:ext cx="7344816" cy="6552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88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https://prod-images.static.radiopaedia.org/images/9127102/ffe4d12b8b2eff1f1143ee6b0a7488_big_galler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24" y="1600200"/>
            <a:ext cx="4260152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8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12125" t="27451" r="57561" b="15686"/>
          <a:stretch/>
        </p:blipFill>
        <p:spPr bwMode="auto">
          <a:xfrm>
            <a:off x="2599900" y="908720"/>
            <a:ext cx="4852420" cy="5034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33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sz="3900" b="1" u="sng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/>
                <a:latin typeface="Centaur" pitchFamily="18" charset="0"/>
              </a:rPr>
              <a:t>Liver and Spleen Involvement</a:t>
            </a:r>
          </a:p>
          <a:p>
            <a:pPr algn="l" rtl="0">
              <a:lnSpc>
                <a:spcPct val="80000"/>
              </a:lnSpc>
            </a:pPr>
            <a:endParaRPr lang="en-US" b="1" u="sng" dirty="0" smtClean="0">
              <a:solidFill>
                <a:srgbClr val="FF0000"/>
              </a:solidFill>
              <a:effectLst/>
              <a:latin typeface="Centaur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20-30% of all patients with </a:t>
            </a:r>
            <a:r>
              <a:rPr lang="en-US" dirty="0" err="1">
                <a:latin typeface="Calibri" pitchFamily="34" charset="0"/>
              </a:rPr>
              <a:t>sarcoidosis</a:t>
            </a:r>
            <a:r>
              <a:rPr lang="en-US" dirty="0">
                <a:latin typeface="Calibri" pitchFamily="34" charset="0"/>
              </a:rPr>
              <a:t> have </a:t>
            </a:r>
            <a:r>
              <a:rPr lang="en-US" b="1" dirty="0">
                <a:solidFill>
                  <a:srgbClr val="FFFF00"/>
                </a:solidFill>
                <a:latin typeface="Calibri" pitchFamily="34" charset="0"/>
              </a:rPr>
              <a:t>elevated serum aminotransferase and alkaline phosphatase levels. </a:t>
            </a:r>
          </a:p>
          <a:p>
            <a:pPr algn="l" rtl="0">
              <a:lnSpc>
                <a:spcPct val="80000"/>
              </a:lnSpc>
            </a:pPr>
            <a:endParaRPr lang="en-US" b="1" dirty="0">
              <a:solidFill>
                <a:srgbClr val="FFFF00"/>
              </a:solidFill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u="sng" dirty="0" err="1">
                <a:latin typeface="Calibri" pitchFamily="34" charset="0"/>
              </a:rPr>
              <a:t>cholestatic</a:t>
            </a:r>
            <a:r>
              <a:rPr lang="en-US" u="sng" dirty="0">
                <a:latin typeface="Calibri" pitchFamily="34" charset="0"/>
              </a:rPr>
              <a:t> </a:t>
            </a:r>
            <a:r>
              <a:rPr lang="en-US" u="sng" dirty="0" smtClean="0">
                <a:latin typeface="Calibri" pitchFamily="34" charset="0"/>
              </a:rPr>
              <a:t>syndrome</a:t>
            </a:r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dirty="0" smtClean="0">
              <a:effectLst/>
              <a:latin typeface="Centaur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u="sng" dirty="0">
                <a:solidFill>
                  <a:srgbClr val="FFFF00"/>
                </a:solidFill>
                <a:latin typeface="Calibri" pitchFamily="34" charset="0"/>
              </a:rPr>
              <a:t>60% of patients with hepatic </a:t>
            </a:r>
            <a:r>
              <a:rPr lang="en-US" u="sng" dirty="0" smtClean="0">
                <a:solidFill>
                  <a:srgbClr val="FFFF00"/>
                </a:solidFill>
                <a:latin typeface="Calibri" pitchFamily="34" charset="0"/>
              </a:rPr>
              <a:t>manifestations</a:t>
            </a:r>
          </a:p>
          <a:p>
            <a:pPr algn="l" rtl="0">
              <a:lnSpc>
                <a:spcPct val="80000"/>
              </a:lnSpc>
            </a:pPr>
            <a:endParaRPr lang="en-US" u="sng" dirty="0">
              <a:solidFill>
                <a:srgbClr val="FFFF00"/>
              </a:solidFill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endParaRPr lang="en-US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dirty="0">
                <a:latin typeface="Calibri" pitchFamily="34" charset="0"/>
              </a:rPr>
              <a:t>Portal </a:t>
            </a:r>
            <a:r>
              <a:rPr lang="en-US" dirty="0" smtClean="0">
                <a:latin typeface="Calibri" pitchFamily="34" charset="0"/>
              </a:rPr>
              <a:t>hypertension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750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47500" lnSpcReduction="20000"/>
          </a:bodyPr>
          <a:lstStyle/>
          <a:p>
            <a:pPr algn="l" rtl="0">
              <a:lnSpc>
                <a:spcPct val="80000"/>
              </a:lnSpc>
              <a:buNone/>
            </a:pPr>
            <a:r>
              <a:rPr lang="en-US" sz="4000" b="1" u="sng" dirty="0" smtClean="0">
                <a:solidFill>
                  <a:srgbClr val="FFFF00"/>
                </a:solidFill>
                <a:effectLst/>
                <a:latin typeface="Centaur" pitchFamily="18" charset="0"/>
              </a:rPr>
              <a:t>Neurologic Involvement</a:t>
            </a:r>
          </a:p>
          <a:p>
            <a:pPr algn="l" rtl="0">
              <a:lnSpc>
                <a:spcPct val="80000"/>
              </a:lnSpc>
            </a:pPr>
            <a:endParaRPr lang="en-US" sz="4000" b="1" u="sng" dirty="0" smtClean="0">
              <a:solidFill>
                <a:srgbClr val="FF0000"/>
              </a:solidFill>
              <a:effectLst/>
              <a:latin typeface="Centaur" pitchFamily="18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5100" dirty="0">
                <a:latin typeface="Calibri" pitchFamily="34" charset="0"/>
              </a:rPr>
              <a:t>CNS is involved in up to 25% of </a:t>
            </a:r>
            <a:r>
              <a:rPr lang="en-US" sz="5100" dirty="0" smtClean="0">
                <a:latin typeface="Calibri" pitchFamily="34" charset="0"/>
              </a:rPr>
              <a:t>patients</a:t>
            </a:r>
          </a:p>
          <a:p>
            <a:pPr algn="l" rtl="0">
              <a:lnSpc>
                <a:spcPct val="80000"/>
              </a:lnSpc>
            </a:pPr>
            <a:endParaRPr lang="en-US" sz="3800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4500" b="1" dirty="0">
                <a:latin typeface="Calibri" pitchFamily="34" charset="0"/>
              </a:rPr>
              <a:t>The most common problems:</a:t>
            </a:r>
          </a:p>
          <a:p>
            <a:pPr marL="1200150" lvl="1" indent="-742950" algn="l" rtl="0">
              <a:lnSpc>
                <a:spcPct val="120000"/>
              </a:lnSpc>
              <a:buFont typeface="+mj-lt"/>
              <a:buAutoNum type="arabicParenR"/>
            </a:pPr>
            <a:r>
              <a:rPr lang="en-US" sz="5100" b="1" dirty="0">
                <a:solidFill>
                  <a:srgbClr val="FFFF00"/>
                </a:solidFill>
                <a:latin typeface="Calibri" pitchFamily="34" charset="0"/>
              </a:rPr>
              <a:t>cranial-nerve palsies.</a:t>
            </a:r>
          </a:p>
          <a:p>
            <a:pPr marL="1200150" lvl="1" indent="-742950" algn="l" rtl="0">
              <a:lnSpc>
                <a:spcPct val="120000"/>
              </a:lnSpc>
              <a:buFont typeface="+mj-lt"/>
              <a:buAutoNum type="arabicParenR"/>
            </a:pPr>
            <a:r>
              <a:rPr lang="en-US" sz="5100" b="1" dirty="0">
                <a:solidFill>
                  <a:srgbClr val="FFFF00"/>
                </a:solidFill>
                <a:latin typeface="Calibri" pitchFamily="34" charset="0"/>
              </a:rPr>
              <a:t>Headache.</a:t>
            </a:r>
          </a:p>
          <a:p>
            <a:pPr marL="1200150" lvl="1" indent="-742950" algn="l" rtl="0">
              <a:lnSpc>
                <a:spcPct val="120000"/>
              </a:lnSpc>
              <a:buFont typeface="+mj-lt"/>
              <a:buAutoNum type="arabicParenR"/>
            </a:pPr>
            <a:r>
              <a:rPr lang="en-US" sz="5100" b="1" dirty="0">
                <a:solidFill>
                  <a:srgbClr val="FFFF00"/>
                </a:solidFill>
                <a:latin typeface="Calibri" pitchFamily="34" charset="0"/>
              </a:rPr>
              <a:t>Ataxia.</a:t>
            </a:r>
          </a:p>
          <a:p>
            <a:pPr marL="1200150" lvl="1" indent="-742950" algn="l" rtl="0">
              <a:lnSpc>
                <a:spcPct val="120000"/>
              </a:lnSpc>
              <a:buFont typeface="+mj-lt"/>
              <a:buAutoNum type="arabicParenR"/>
            </a:pPr>
            <a:r>
              <a:rPr lang="en-US" sz="5100" b="1" dirty="0">
                <a:solidFill>
                  <a:srgbClr val="FFFF00"/>
                </a:solidFill>
                <a:latin typeface="Calibri" pitchFamily="34" charset="0"/>
              </a:rPr>
              <a:t>cognitive dysfunction.</a:t>
            </a:r>
          </a:p>
          <a:p>
            <a:pPr marL="1200150" lvl="1" indent="-742950" algn="l" rtl="0">
              <a:lnSpc>
                <a:spcPct val="120000"/>
              </a:lnSpc>
              <a:buFont typeface="+mj-lt"/>
              <a:buAutoNum type="arabicParenR"/>
            </a:pPr>
            <a:r>
              <a:rPr lang="en-US" sz="5100" b="1" dirty="0">
                <a:solidFill>
                  <a:srgbClr val="FFFF00"/>
                </a:solidFill>
                <a:latin typeface="Calibri" pitchFamily="34" charset="0"/>
              </a:rPr>
              <a:t>Weakness.</a:t>
            </a:r>
          </a:p>
          <a:p>
            <a:pPr marL="1200150" lvl="1" indent="-742950" algn="l" rtl="0">
              <a:lnSpc>
                <a:spcPct val="120000"/>
              </a:lnSpc>
              <a:buFont typeface="+mj-lt"/>
              <a:buAutoNum type="arabicParenR"/>
            </a:pPr>
            <a:r>
              <a:rPr lang="en-US" sz="5100" b="1" dirty="0">
                <a:solidFill>
                  <a:srgbClr val="FFFF00"/>
                </a:solidFill>
                <a:latin typeface="Calibri" pitchFamily="34" charset="0"/>
              </a:rPr>
              <a:t>seizures.</a:t>
            </a:r>
          </a:p>
          <a:p>
            <a:pPr algn="l" rtl="0">
              <a:lnSpc>
                <a:spcPct val="80000"/>
              </a:lnSpc>
            </a:pPr>
            <a:endParaRPr lang="en-US" sz="3800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4500" b="1" dirty="0">
                <a:solidFill>
                  <a:srgbClr val="FFFF00"/>
                </a:solidFill>
                <a:latin typeface="Calibri" pitchFamily="34" charset="0"/>
              </a:rPr>
              <a:t>CSF Analysis : </a:t>
            </a:r>
          </a:p>
          <a:p>
            <a:pPr lvl="1" algn="l" rtl="0">
              <a:lnSpc>
                <a:spcPct val="80000"/>
              </a:lnSpc>
            </a:pPr>
            <a:r>
              <a:rPr lang="en-US" sz="4500" dirty="0">
                <a:latin typeface="Calibri" pitchFamily="34" charset="0"/>
              </a:rPr>
              <a:t>nonspecific lymphocytic inflammation. </a:t>
            </a:r>
          </a:p>
          <a:p>
            <a:pPr lvl="1" algn="l" rtl="0">
              <a:lnSpc>
                <a:spcPct val="80000"/>
              </a:lnSpc>
            </a:pPr>
            <a:r>
              <a:rPr lang="en-US" sz="4500" dirty="0">
                <a:latin typeface="Calibri" pitchFamily="34" charset="0"/>
              </a:rPr>
              <a:t>measuring ACE levels .</a:t>
            </a:r>
          </a:p>
          <a:p>
            <a:pPr lvl="1" algn="l" rtl="0">
              <a:lnSpc>
                <a:spcPct val="80000"/>
              </a:lnSpc>
            </a:pPr>
            <a:r>
              <a:rPr lang="en-US" sz="4500" dirty="0" err="1">
                <a:latin typeface="Calibri" pitchFamily="34" charset="0"/>
              </a:rPr>
              <a:t>oligoclonal</a:t>
            </a:r>
            <a:r>
              <a:rPr lang="en-US" sz="4500" dirty="0">
                <a:latin typeface="Calibri" pitchFamily="34" charset="0"/>
              </a:rPr>
              <a:t> immunoglobulin bands in the CSF are elevated, making it difficult to differentiate </a:t>
            </a:r>
            <a:r>
              <a:rPr lang="en-US" sz="4500" dirty="0" err="1">
                <a:latin typeface="Calibri" pitchFamily="34" charset="0"/>
              </a:rPr>
              <a:t>sarcoidosis</a:t>
            </a:r>
            <a:r>
              <a:rPr lang="en-US" sz="4500" dirty="0">
                <a:latin typeface="Calibri" pitchFamily="34" charset="0"/>
              </a:rPr>
              <a:t> from multiple </a:t>
            </a:r>
            <a:r>
              <a:rPr lang="en-US" sz="3800" dirty="0">
                <a:latin typeface="Calibri" pitchFamily="34" charset="0"/>
              </a:rPr>
              <a:t>sclerosis. </a:t>
            </a:r>
          </a:p>
          <a:p>
            <a:pPr algn="l" rtl="0">
              <a:lnSpc>
                <a:spcPct val="80000"/>
              </a:lnSpc>
              <a:buNone/>
            </a:pPr>
            <a:endParaRPr lang="en-US" sz="3800" dirty="0">
              <a:latin typeface="Calibri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 sz="3800" b="1" dirty="0">
                <a:solidFill>
                  <a:srgbClr val="FFFF00"/>
                </a:solidFill>
                <a:latin typeface="Calibri" pitchFamily="34" charset="0"/>
              </a:rPr>
              <a:t>Magnetic resonance imaging (MRI)</a:t>
            </a:r>
          </a:p>
          <a:p>
            <a:pPr algn="l" rtl="0"/>
            <a:endParaRPr lang="fa-IR" sz="3800" dirty="0"/>
          </a:p>
        </p:txBody>
      </p:sp>
    </p:spTree>
    <p:extLst>
      <p:ext uri="{BB962C8B-B14F-4D97-AF65-F5344CB8AC3E}">
        <p14:creationId xmlns:p14="http://schemas.microsoft.com/office/powerpoint/2010/main" val="378474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  <a:defRPr/>
            </a:pPr>
            <a:r>
              <a:rPr lang="en-US" dirty="0">
                <a:latin typeface="Calibri" pitchFamily="34" charset="0"/>
              </a:rPr>
              <a:t>Cardiac manifestations</a:t>
            </a:r>
          </a:p>
          <a:p>
            <a:pPr algn="l" rtl="0">
              <a:defRPr/>
            </a:pPr>
            <a:r>
              <a:rPr lang="en-US" dirty="0">
                <a:latin typeface="Calibri" pitchFamily="34" charset="0"/>
              </a:rPr>
              <a:t>Heart failure from cardiomyopathy rarely occurs.</a:t>
            </a:r>
          </a:p>
          <a:p>
            <a:pPr algn="l" rtl="0">
              <a:defRPr/>
            </a:pPr>
            <a:r>
              <a:rPr lang="en-US" dirty="0">
                <a:latin typeface="Calibri" pitchFamily="34" charset="0"/>
              </a:rPr>
              <a:t>Heart block and sudden death may occur.</a:t>
            </a:r>
          </a:p>
          <a:p>
            <a:pPr algn="l" rtl="0">
              <a:defRPr/>
            </a:pPr>
            <a:r>
              <a:rPr lang="en-US" dirty="0">
                <a:latin typeface="Calibri" pitchFamily="34" charset="0"/>
              </a:rPr>
              <a:t>Approximately 25% of patients may have NCGs at autopsy, but fewer than 5% have clinical cardiac disease.</a:t>
            </a:r>
          </a:p>
        </p:txBody>
      </p:sp>
    </p:spTree>
    <p:extLst>
      <p:ext uri="{BB962C8B-B14F-4D97-AF65-F5344CB8AC3E}">
        <p14:creationId xmlns:p14="http://schemas.microsoft.com/office/powerpoint/2010/main" val="257241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b="1" smtClean="0">
                <a:solidFill>
                  <a:srgbClr val="FF0000"/>
                </a:solidFill>
                <a:latin typeface="Centaur" pitchFamily="18" charset="0"/>
              </a:rPr>
              <a:t>Diagnosis</a:t>
            </a:r>
            <a:r>
              <a:rPr lang="ar-SA" sz="4000" smtClean="0">
                <a:latin typeface="Century" pitchFamily="18" charset="0"/>
              </a:rPr>
              <a:t> </a:t>
            </a:r>
            <a:endParaRPr lang="en-US" sz="4000" smtClean="0">
              <a:latin typeface="Century" pitchFamily="18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03438"/>
            <a:ext cx="8218487" cy="4205287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</a:pPr>
            <a:r>
              <a:rPr lang="en-US" sz="3600" b="1" u="sng" dirty="0" smtClean="0">
                <a:effectLst/>
                <a:latin typeface="Centaur" pitchFamily="18" charset="0"/>
              </a:rPr>
              <a:t>The diagnosis is established on the basis of</a:t>
            </a:r>
            <a:r>
              <a:rPr lang="ar-SA" sz="3600" b="1" u="sng" dirty="0" smtClean="0">
                <a:effectLst/>
                <a:latin typeface="Centaur" pitchFamily="18" charset="0"/>
              </a:rPr>
              <a:t> </a:t>
            </a:r>
            <a:r>
              <a:rPr lang="en-US" sz="3600" b="1" u="sng" dirty="0" smtClean="0">
                <a:effectLst/>
                <a:latin typeface="Centaur" pitchFamily="18" charset="0"/>
              </a:rPr>
              <a:t>:</a:t>
            </a:r>
          </a:p>
          <a:p>
            <a:pPr algn="l" rtl="0" eaLnBrk="1" hangingPunct="1"/>
            <a:r>
              <a:rPr lang="en-US" dirty="0">
                <a:latin typeface="Calibri" pitchFamily="34" charset="0"/>
              </a:rPr>
              <a:t>Clinical finding.</a:t>
            </a:r>
          </a:p>
          <a:p>
            <a:pPr algn="l" rtl="0" eaLnBrk="1" hangingPunct="1"/>
            <a:r>
              <a:rPr lang="en-US" dirty="0">
                <a:latin typeface="Calibri" pitchFamily="34" charset="0"/>
              </a:rPr>
              <a:t>Radiologic findings.</a:t>
            </a:r>
          </a:p>
          <a:p>
            <a:pPr algn="l" rtl="0" eaLnBrk="1" hangingPunct="1"/>
            <a:r>
              <a:rPr lang="en-US" dirty="0">
                <a:latin typeface="Calibri" pitchFamily="34" charset="0"/>
              </a:rPr>
              <a:t>Supported by histologic</a:t>
            </a:r>
            <a:r>
              <a:rPr lang="ar-SA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evidence in one or more organs of </a:t>
            </a:r>
            <a:r>
              <a:rPr lang="en-US" dirty="0" err="1">
                <a:latin typeface="Calibri" pitchFamily="34" charset="0"/>
              </a:rPr>
              <a:t>noncaseating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</a:rPr>
              <a:t>epithelioid</a:t>
            </a:r>
            <a:r>
              <a:rPr lang="en-US" dirty="0">
                <a:latin typeface="Calibri" pitchFamily="34" charset="0"/>
              </a:rPr>
              <a:t>-cell</a:t>
            </a:r>
            <a:r>
              <a:rPr lang="ar-SA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granulomas in the absence of organisms or particles. </a:t>
            </a:r>
          </a:p>
          <a:p>
            <a:pPr algn="l" rtl="0" eaLnBrk="1" hangingPunct="1"/>
            <a:endParaRPr lang="en-US" dirty="0" smtClean="0">
              <a:effectLst/>
              <a:latin typeface="Centaur" pitchFamily="18" charset="0"/>
            </a:endParaRPr>
          </a:p>
          <a:p>
            <a:pPr algn="l" rtl="0" eaLnBrk="1" hangingPunct="1"/>
            <a:endParaRPr lang="en-US" dirty="0" smtClean="0">
              <a:effectLst/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 eaLnBrk="1" hangingPunct="1">
              <a:buFont typeface="Wingdings" pitchFamily="2" charset="2"/>
              <a:buNone/>
            </a:pPr>
            <a:r>
              <a:rPr lang="en-US" smtClean="0">
                <a:effectLst/>
                <a:latin typeface="Centaur" pitchFamily="18" charset="0"/>
              </a:rPr>
              <a:t>A diagnosis</a:t>
            </a:r>
            <a:r>
              <a:rPr lang="ar-SA" smtClean="0">
                <a:effectLst/>
                <a:latin typeface="Centaur" pitchFamily="18" charset="0"/>
              </a:rPr>
              <a:t> </a:t>
            </a:r>
            <a:r>
              <a:rPr lang="en-US" smtClean="0">
                <a:effectLst/>
                <a:latin typeface="Centaur" pitchFamily="18" charset="0"/>
              </a:rPr>
              <a:t>of sarcoidosis is reasonably certain without biopsy in patients</a:t>
            </a:r>
            <a:r>
              <a:rPr lang="ar-SA" smtClean="0">
                <a:effectLst/>
                <a:latin typeface="Centaur" pitchFamily="18" charset="0"/>
              </a:rPr>
              <a:t> </a:t>
            </a:r>
            <a:r>
              <a:rPr lang="en-US" smtClean="0">
                <a:effectLst/>
                <a:latin typeface="Centaur" pitchFamily="18" charset="0"/>
              </a:rPr>
              <a:t>who present with </a:t>
            </a:r>
            <a:r>
              <a:rPr lang="en-US" b="1" u="sng" smtClean="0">
                <a:effectLst/>
                <a:latin typeface="Centaur" pitchFamily="18" charset="0"/>
              </a:rPr>
              <a:t>Löfgren's syndrome.</a:t>
            </a:r>
            <a:endParaRPr lang="ar-SA" b="1" u="sng" smtClean="0">
              <a:effectLst/>
              <a:latin typeface="Centaur" pitchFamily="18" charset="0"/>
            </a:endParaRPr>
          </a:p>
          <a:p>
            <a:pPr algn="ctr" rtl="0" eaLnBrk="1" hangingPunct="1">
              <a:buFont typeface="Wingdings" pitchFamily="2" charset="2"/>
              <a:buNone/>
            </a:pPr>
            <a:endParaRPr lang="ar-SA" b="1" u="sng" smtClean="0">
              <a:effectLst/>
              <a:latin typeface="Centaur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mtClean="0">
              <a:effectLst/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err="1">
                <a:latin typeface="Calibri" pitchFamily="34" charset="0"/>
              </a:rPr>
              <a:t>Sarcoidosis</a:t>
            </a:r>
            <a:r>
              <a:rPr lang="en-US" dirty="0">
                <a:latin typeface="Calibri" pitchFamily="34" charset="0"/>
              </a:rPr>
              <a:t> is manifested by the presence of </a:t>
            </a:r>
            <a:r>
              <a:rPr lang="en-US" dirty="0" err="1">
                <a:latin typeface="Calibri" pitchFamily="34" charset="0"/>
              </a:rPr>
              <a:t>noncaseating</a:t>
            </a:r>
            <a:r>
              <a:rPr lang="en-US" dirty="0">
                <a:latin typeface="Calibri" pitchFamily="34" charset="0"/>
              </a:rPr>
              <a:t> granulomas (NCGs) in affected organ tissues.</a:t>
            </a:r>
            <a:br>
              <a:rPr lang="en-US" dirty="0">
                <a:latin typeface="Calibri" pitchFamily="34" charset="0"/>
              </a:rPr>
            </a:br>
            <a:endParaRPr lang="fa-I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Centaur" pitchFamily="18" charset="0"/>
              </a:rPr>
              <a:t>Laboratory Studies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Routine lab evaluation often is unrevealing.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u="sng" dirty="0" err="1">
                <a:latin typeface="Calibri" pitchFamily="34" charset="0"/>
              </a:rPr>
              <a:t>Hypercalcemia</a:t>
            </a:r>
            <a:r>
              <a:rPr lang="en-US" u="sng" dirty="0">
                <a:latin typeface="Calibri" pitchFamily="34" charset="0"/>
              </a:rPr>
              <a:t> or </a:t>
            </a:r>
            <a:r>
              <a:rPr lang="en-US" u="sng" dirty="0" err="1">
                <a:latin typeface="Calibri" pitchFamily="34" charset="0"/>
              </a:rPr>
              <a:t>hypercalciuria</a:t>
            </a:r>
            <a:r>
              <a:rPr lang="en-US" u="sng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may occur  (NCGs secrete 1,25 vitamin D).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err="1">
                <a:latin typeface="Calibri" pitchFamily="34" charset="0"/>
              </a:rPr>
              <a:t>Hypercalcemia</a:t>
            </a:r>
            <a:r>
              <a:rPr lang="en-US" dirty="0">
                <a:latin typeface="Calibri" pitchFamily="34" charset="0"/>
              </a:rPr>
              <a:t> is seen in about 10-13% of patients, whereas </a:t>
            </a:r>
            <a:r>
              <a:rPr lang="en-US" dirty="0" err="1">
                <a:latin typeface="Calibri" pitchFamily="34" charset="0"/>
              </a:rPr>
              <a:t>hypercalciuria</a:t>
            </a:r>
            <a:r>
              <a:rPr lang="en-US" dirty="0">
                <a:latin typeface="Calibri" pitchFamily="34" charset="0"/>
              </a:rPr>
              <a:t> is 3 times more common.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An elevated alkaline phosphatase level suggests hepatic involvement.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Angiotensin converting enzyme (ACE) levels may be elevated.</a:t>
            </a:r>
          </a:p>
        </p:txBody>
      </p:sp>
    </p:spTree>
    <p:extLst>
      <p:ext uri="{BB962C8B-B14F-4D97-AF65-F5344CB8AC3E}">
        <p14:creationId xmlns:p14="http://schemas.microsoft.com/office/powerpoint/2010/main" val="391374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>
            <a:noAutofit/>
          </a:bodyPr>
          <a:lstStyle/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NCGs secrete ACE, which may function as a cytokine.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b="1" dirty="0">
                <a:solidFill>
                  <a:srgbClr val="FFFF00"/>
                </a:solidFill>
                <a:latin typeface="Calibri" pitchFamily="34" charset="0"/>
              </a:rPr>
              <a:t>Serum ACE levels are elevated in 60% of patients at the time of diagnosis.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Levels may be increased in fluid from </a:t>
            </a:r>
            <a:r>
              <a:rPr lang="en-US" sz="2400" dirty="0" err="1">
                <a:latin typeface="Calibri" pitchFamily="34" charset="0"/>
              </a:rPr>
              <a:t>bronchoalveolar</a:t>
            </a:r>
            <a:r>
              <a:rPr lang="en-US" sz="2400" dirty="0">
                <a:latin typeface="Calibri" pitchFamily="34" charset="0"/>
              </a:rPr>
              <a:t> lavage or in CSF.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Sensitivity and specificity as a diagnostic test is limited (60 and 70%, respectively).</a:t>
            </a: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There is no clear prognostic value.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400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u="sng" dirty="0">
                <a:latin typeface="Calibri" pitchFamily="34" charset="0"/>
              </a:rPr>
              <a:t>Serum ACE levels may decline in response to therapy</a:t>
            </a:r>
            <a:r>
              <a:rPr lang="en-US" sz="2400" dirty="0">
                <a:latin typeface="Calibri" pitchFamily="34" charset="0"/>
              </a:rPr>
              <a:t>.</a:t>
            </a:r>
          </a:p>
          <a:p>
            <a:pPr algn="l" rtl="0" eaLnBrk="1" hangingPunct="1">
              <a:lnSpc>
                <a:spcPct val="80000"/>
              </a:lnSpc>
            </a:pPr>
            <a:endParaRPr lang="en-US" sz="2400" dirty="0">
              <a:latin typeface="Calibri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400" dirty="0">
                <a:latin typeface="Calibri" pitchFamily="34" charset="0"/>
              </a:rPr>
              <a:t>Decisions on treatment should not be based on the ACE level alone.</a:t>
            </a:r>
          </a:p>
          <a:p>
            <a:pPr eaLnBrk="1" hangingPunct="1">
              <a:lnSpc>
                <a:spcPct val="80000"/>
              </a:lnSpc>
            </a:pPr>
            <a:endParaRPr lang="en-US" sz="2400" b="1" dirty="0" smtClean="0">
              <a:effectLst/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7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Other causes of increase ACE level:</a:t>
            </a:r>
          </a:p>
          <a:p>
            <a:pPr algn="l" rtl="0"/>
            <a:endParaRPr lang="en-US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Lymphoma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Hyperthyroidism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Lung cancer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err="1" smtClean="0"/>
              <a:t>Tuberclusis</a:t>
            </a:r>
            <a:r>
              <a:rPr lang="en-US" dirty="0" smtClean="0"/>
              <a:t>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46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5300" b="1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Imaging Studies</a:t>
            </a:r>
            <a:endParaRPr lang="en-US" sz="3600" b="1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4525962"/>
          </a:xfrm>
        </p:spPr>
        <p:txBody>
          <a:bodyPr/>
          <a:lstStyle/>
          <a:p>
            <a:pPr algn="l" rtl="0" eaLnBrk="1" hangingPunct="1"/>
            <a:r>
              <a:rPr lang="en-US" dirty="0"/>
              <a:t>A chest radiograph is central to evaluation.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Routine chest CT scan adds little.</a:t>
            </a:r>
          </a:p>
          <a:p>
            <a:pPr algn="l" rtl="0" eaLnBrk="1" hangingPunct="1"/>
            <a:endParaRPr lang="en-US" dirty="0"/>
          </a:p>
          <a:p>
            <a:pPr algn="l" rtl="0" eaLnBrk="1" hangingPunct="1"/>
            <a:r>
              <a:rPr lang="en-US" dirty="0"/>
              <a:t>HRCT of the chest may be helpful</a:t>
            </a:r>
            <a:r>
              <a:rPr lang="en-US" b="1" dirty="0" smtClean="0">
                <a:effectLst/>
                <a:latin typeface="Centaur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8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latin typeface="Centaur" pitchFamily="18" charset="0"/>
              </a:rPr>
              <a:t>Biopsy specimen</a:t>
            </a:r>
            <a:r>
              <a:rPr lang="en-US" dirty="0" smtClean="0">
                <a:solidFill>
                  <a:srgbClr val="FFFF00"/>
                </a:solidFill>
                <a:latin typeface="Century" pitchFamily="18" charset="0"/>
              </a:rPr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en-US" dirty="0"/>
              <a:t>A biopsy specimen should be obtained from the involved organ</a:t>
            </a:r>
            <a:r>
              <a:rPr lang="ar-SA" dirty="0"/>
              <a:t> </a:t>
            </a:r>
            <a:r>
              <a:rPr lang="en-US" dirty="0"/>
              <a:t>that is most easily accessed, such as the skin, peripheral LN, lacrimal glands, or conjunctiva. </a:t>
            </a:r>
          </a:p>
          <a:p>
            <a:pPr algn="l" rtl="0" eaLnBrk="1" hangingPunct="1">
              <a:lnSpc>
                <a:spcPct val="90000"/>
              </a:lnSpc>
            </a:pPr>
            <a:endParaRPr lang="en-US" b="1" dirty="0" smtClean="0">
              <a:effectLst/>
              <a:latin typeface="Centaur" pitchFamily="18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en-US" dirty="0"/>
              <a:t>If diagnosis requires</a:t>
            </a:r>
            <a:r>
              <a:rPr lang="ar-SA" dirty="0"/>
              <a:t> </a:t>
            </a:r>
            <a:r>
              <a:rPr lang="en-US" dirty="0"/>
              <a:t>pulmonary tissue, </a:t>
            </a:r>
            <a:r>
              <a:rPr lang="en-US" dirty="0" err="1"/>
              <a:t>transbronchial</a:t>
            </a:r>
            <a:r>
              <a:rPr lang="en-US" dirty="0"/>
              <a:t> biopsy by means of bronchoscopy</a:t>
            </a:r>
            <a:r>
              <a:rPr lang="ar-SA" dirty="0"/>
              <a:t> </a:t>
            </a:r>
            <a:r>
              <a:rPr lang="en-US" dirty="0"/>
              <a:t>has a diagnostic yield of at least 85% when multiple lung segments</a:t>
            </a:r>
            <a:r>
              <a:rPr lang="ar-SA" dirty="0"/>
              <a:t> </a:t>
            </a:r>
            <a:r>
              <a:rPr lang="en-US" dirty="0"/>
              <a:t>are sampled</a:t>
            </a:r>
            <a:r>
              <a:rPr lang="ar-SA" dirty="0"/>
              <a:t>. 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effectLst/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9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algn="ctr" rtl="0" eaLnBrk="1" hangingPunct="1">
              <a:buFont typeface="Wingdings" pitchFamily="2" charset="2"/>
              <a:buNone/>
              <a:defRPr/>
            </a:pPr>
            <a:r>
              <a:rPr lang="en-US" sz="2800" b="1" smtClean="0">
                <a:effectLst/>
                <a:latin typeface="Centaur" pitchFamily="18" charset="0"/>
              </a:rPr>
              <a:t>The central histologic finding is the presence of NCGs with special stains negative for fungus and mycobacteria.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549275"/>
            <a:ext cx="46085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8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476672"/>
            <a:ext cx="7470973" cy="564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sarcoidosis lambda sig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7056784" cy="52723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4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pic>
        <p:nvPicPr>
          <p:cNvPr id="4" name="Content Placeholder 3" descr="Image result for sarcoidosis treatment algorith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30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 descr="Related image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6" b="8425"/>
          <a:stretch/>
        </p:blipFill>
        <p:spPr bwMode="auto">
          <a:xfrm>
            <a:off x="107504" y="116632"/>
            <a:ext cx="8676456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19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All racial . </a:t>
            </a:r>
          </a:p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All ethnic groups. </a:t>
            </a:r>
          </a:p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All ages (with the incidence peaking at 20 to 39 years).</a:t>
            </a:r>
          </a:p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M-F ratio 2:1.</a:t>
            </a:r>
          </a:p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&lt;18 y rare</a:t>
            </a:r>
          </a:p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Familial or sporadic</a:t>
            </a:r>
          </a:p>
          <a:p>
            <a:pPr algn="l" rtl="0">
              <a:defRPr/>
            </a:pPr>
            <a:r>
              <a:rPr lang="en-US" sz="3500" dirty="0">
                <a:latin typeface="Calibri" pitchFamily="34" charset="0"/>
              </a:rPr>
              <a:t>Among black Americans</a:t>
            </a:r>
            <a:r>
              <a:rPr lang="ar-SA" sz="3500" dirty="0">
                <a:latin typeface="Calibri" pitchFamily="34" charset="0"/>
              </a:rPr>
              <a:t> </a:t>
            </a:r>
            <a:r>
              <a:rPr lang="en-US" sz="3500" dirty="0">
                <a:latin typeface="Calibri" pitchFamily="34" charset="0"/>
              </a:rPr>
              <a:t>is roughly 3 times that among white Americans (35.5 / 100,000, as compared with 10.9 / 100,000.</a:t>
            </a:r>
          </a:p>
          <a:p>
            <a:pPr algn="l" rtl="0">
              <a:defRPr/>
            </a:pP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268680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8400" b="1" dirty="0" smtClean="0">
                <a:solidFill>
                  <a:srgbClr val="FFFF00"/>
                </a:solidFill>
                <a:latin typeface="Centaur" pitchFamily="18" charset="0"/>
              </a:rPr>
              <a:t>Pathophysiology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T cells play a central role in the development of </a:t>
            </a:r>
            <a:r>
              <a:rPr lang="en-US" sz="2800" dirty="0" err="1" smtClean="0"/>
              <a:t>sarcoidosis</a:t>
            </a:r>
            <a:r>
              <a:rPr lang="en-US" sz="2800" dirty="0" smtClean="0"/>
              <a:t>, as they likely propagate an excessive cellular immune reaction.</a:t>
            </a:r>
          </a:p>
        </p:txBody>
      </p:sp>
    </p:spTree>
    <p:extLst>
      <p:ext uri="{BB962C8B-B14F-4D97-AF65-F5344CB8AC3E}">
        <p14:creationId xmlns:p14="http://schemas.microsoft.com/office/powerpoint/2010/main" val="295758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507413" cy="5472113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Genetic and environmental </a:t>
            </a:r>
            <a:r>
              <a:rPr lang="en-US" dirty="0" smtClean="0">
                <a:latin typeface="Book Antiqua" pitchFamily="18" charset="0"/>
              </a:rPr>
              <a:t>factors seem to play a role.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dirty="0" smtClean="0">
                <a:latin typeface="Book Antiqua" pitchFamily="18" charset="0"/>
              </a:rPr>
              <a:t> As yet, no 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bacterial</a:t>
            </a:r>
            <a:r>
              <a:rPr lang="en-US" dirty="0" smtClean="0">
                <a:latin typeface="Book Antiqua" pitchFamily="18" charset="0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fungal</a:t>
            </a:r>
            <a:r>
              <a:rPr lang="en-US" dirty="0" smtClean="0">
                <a:latin typeface="Book Antiqua" pitchFamily="18" charset="0"/>
              </a:rPr>
              <a:t>, or 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viral</a:t>
            </a:r>
            <a:r>
              <a:rPr lang="en-US" dirty="0" smtClean="0">
                <a:latin typeface="Book Antiqua" pitchFamily="18" charset="0"/>
              </a:rPr>
              <a:t> antigen has been consistently isolated from the </a:t>
            </a:r>
            <a:r>
              <a:rPr lang="en-US" dirty="0" err="1" smtClean="0">
                <a:latin typeface="Book Antiqua" pitchFamily="18" charset="0"/>
              </a:rPr>
              <a:t>sarcoidosis</a:t>
            </a:r>
            <a:r>
              <a:rPr lang="en-US" dirty="0" smtClean="0">
                <a:latin typeface="Book Antiqua" pitchFamily="18" charset="0"/>
              </a:rPr>
              <a:t> lesions. 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dirty="0" smtClean="0">
              <a:latin typeface="Book Antiqua" pitchFamily="18" charset="0"/>
            </a:endParaRP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8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832475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The following have been suggested as possible candidates that might play a role in causing </a:t>
            </a:r>
            <a:r>
              <a:rPr lang="en-US" sz="3000" dirty="0" err="1">
                <a:solidFill>
                  <a:srgbClr val="FFFF00"/>
                </a:solidFill>
                <a:latin typeface="Calibri" pitchFamily="34" charset="0"/>
              </a:rPr>
              <a:t>sarcoidosis</a:t>
            </a:r>
            <a:r>
              <a:rPr lang="en-US" sz="3000" dirty="0">
                <a:solidFill>
                  <a:srgbClr val="FFFF00"/>
                </a:solidFill>
                <a:latin typeface="Calibri" pitchFamily="34" charset="0"/>
              </a:rPr>
              <a:t>: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u="sng" dirty="0" smtClean="0">
              <a:latin typeface="Centaur" pitchFamily="18" charset="0"/>
            </a:endParaRPr>
          </a:p>
          <a:p>
            <a:pPr algn="l" rtl="0" eaLnBrk="1" hangingPunct="1">
              <a:defRPr/>
            </a:pPr>
            <a:r>
              <a:rPr lang="en-US" sz="3000" b="1" u="sng" dirty="0">
                <a:latin typeface="Calibri" pitchFamily="34" charset="0"/>
              </a:rPr>
              <a:t>Mycobacteria,</a:t>
            </a:r>
            <a:r>
              <a:rPr lang="en-US" sz="2400" dirty="0" smtClean="0">
                <a:latin typeface="Centaur" pitchFamily="18" charset="0"/>
              </a:rPr>
              <a:t> </a:t>
            </a:r>
            <a:r>
              <a:rPr lang="en-US" sz="3000" dirty="0">
                <a:latin typeface="Calibri" pitchFamily="34" charset="0"/>
              </a:rPr>
              <a:t>such as Mycobacterium tuberculosis, and atypical pathogens have been suggested.</a:t>
            </a:r>
            <a:endParaRPr lang="ar-SA" sz="3000" dirty="0">
              <a:latin typeface="Calibri" pitchFamily="34" charset="0"/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dirty="0" smtClean="0">
              <a:latin typeface="Centaur" pitchFamily="18" charset="0"/>
            </a:endParaRPr>
          </a:p>
          <a:p>
            <a:pPr algn="l" rtl="0" eaLnBrk="1" hangingPunct="1">
              <a:defRPr/>
            </a:pPr>
            <a:r>
              <a:rPr lang="en-US" sz="3000" b="1" u="sng" dirty="0">
                <a:latin typeface="Calibri" pitchFamily="34" charset="0"/>
              </a:rPr>
              <a:t>Fungi and viruses, particularly </a:t>
            </a:r>
            <a:r>
              <a:rPr lang="en-US" sz="3000" dirty="0">
                <a:latin typeface="Calibri" pitchFamily="34" charset="0"/>
              </a:rPr>
              <a:t>Mycoplasma, Chlamydia, and Epstein-Barr virus, have been </a:t>
            </a:r>
            <a:r>
              <a:rPr lang="en-US" sz="3000" dirty="0" smtClean="0">
                <a:latin typeface="Calibri" pitchFamily="34" charset="0"/>
              </a:rPr>
              <a:t>implicated</a:t>
            </a:r>
            <a:r>
              <a:rPr lang="en-US" sz="3000" dirty="0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972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Centaur" pitchFamily="18" charset="0"/>
              </a:rPr>
              <a:t>Environmental Causes</a:t>
            </a:r>
            <a:r>
              <a:rPr lang="ar-SA" dirty="0" smtClean="0">
                <a:solidFill>
                  <a:srgbClr val="FFFF00"/>
                </a:solidFill>
                <a:latin typeface="Century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88"/>
            <a:ext cx="8229600" cy="4525962"/>
          </a:xfrm>
        </p:spPr>
        <p:txBody>
          <a:bodyPr>
            <a:normAutofit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wood-burning</a:t>
            </a:r>
            <a:r>
              <a:rPr lang="ar-SA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stoves and tree pollen.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ar-SA" dirty="0">
              <a:latin typeface="Calibri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inorganic particles</a:t>
            </a:r>
            <a:r>
              <a:rPr lang="ar-SA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insecticides</a:t>
            </a:r>
            <a:r>
              <a:rPr lang="ar-SA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and moldy</a:t>
            </a:r>
            <a:r>
              <a:rPr lang="ar-SA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environments</a:t>
            </a:r>
            <a:r>
              <a:rPr lang="ar-SA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have been reported.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dirty="0">
              <a:latin typeface="Calibri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>
                <a:latin typeface="Calibri" pitchFamily="34" charset="0"/>
              </a:rPr>
              <a:t>Occupational studies</a:t>
            </a:r>
            <a:r>
              <a:rPr lang="ar-SA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metalworking</a:t>
            </a:r>
            <a:r>
              <a:rPr lang="ar-SA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firefighting</a:t>
            </a:r>
            <a:r>
              <a:rPr lang="ar-SA" dirty="0">
                <a:latin typeface="Calibri" pitchFamily="34" charset="0"/>
              </a:rPr>
              <a:t>, </a:t>
            </a:r>
            <a:r>
              <a:rPr lang="en-US" dirty="0">
                <a:latin typeface="Calibri" pitchFamily="34" charset="0"/>
              </a:rPr>
              <a:t>and the handling of building</a:t>
            </a:r>
            <a:r>
              <a:rPr lang="ar-SA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supplies. 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b="1" dirty="0" smtClean="0"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FF00"/>
                </a:solidFill>
                <a:effectLst/>
                <a:latin typeface="Centaur" pitchFamily="18" charset="0"/>
              </a:rPr>
              <a:t>Genetic Features</a:t>
            </a:r>
            <a:r>
              <a:rPr lang="ar-SA" dirty="0" smtClean="0">
                <a:solidFill>
                  <a:srgbClr val="FFFF00"/>
                </a:solidFill>
                <a:latin typeface="Century" pitchFamily="18" charset="0"/>
              </a:rPr>
              <a:t> </a:t>
            </a:r>
            <a:endParaRPr lang="en-US" dirty="0" smtClean="0">
              <a:solidFill>
                <a:srgbClr val="FFFF00"/>
              </a:solidFill>
              <a:latin typeface="Century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92335"/>
            <a:ext cx="8229600" cy="5544344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Familial </a:t>
            </a:r>
            <a:r>
              <a:rPr lang="en-US" sz="2800" dirty="0" err="1" smtClean="0">
                <a:effectLst/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was first reported in 1923 in two affected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sisters .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endParaRPr lang="en-US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No formal twin study has been reported, but the concordance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appears to be higher in </a:t>
            </a:r>
            <a:r>
              <a:rPr lang="en-US" sz="2800" u="sng" dirty="0" smtClean="0">
                <a:effectLst/>
                <a:latin typeface="Arial" pitchFamily="34" charset="0"/>
                <a:cs typeface="Arial" pitchFamily="34" charset="0"/>
              </a:rPr>
              <a:t>monozygotic twins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than in dizygotic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twins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algn="l" rtl="0" eaLnBrk="1" hangingPunct="1">
              <a:lnSpc>
                <a:spcPct val="80000"/>
              </a:lnSpc>
            </a:pPr>
            <a:endParaRPr lang="ar-SA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In A Case-Control Study, patients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with </a:t>
            </a:r>
            <a:r>
              <a:rPr lang="en-US" sz="2800" dirty="0" err="1" smtClean="0">
                <a:effectLst/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stated </a:t>
            </a:r>
            <a:r>
              <a:rPr lang="en-US" sz="2800" b="1" u="sng" dirty="0" smtClean="0">
                <a:effectLst/>
                <a:latin typeface="Arial" pitchFamily="34" charset="0"/>
                <a:cs typeface="Arial" pitchFamily="34" charset="0"/>
              </a:rPr>
              <a:t>5 times</a:t>
            </a:r>
            <a:r>
              <a:rPr lang="en-US" sz="2800" b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as often as control subjects</a:t>
            </a:r>
            <a:r>
              <a:rPr lang="ar-SA" sz="2800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that they had siblings or parents with </a:t>
            </a:r>
            <a:r>
              <a:rPr lang="en-US" sz="2800" dirty="0" err="1" smtClean="0">
                <a:effectLst/>
                <a:latin typeface="Arial" pitchFamily="34" charset="0"/>
                <a:cs typeface="Arial" pitchFamily="34" charset="0"/>
              </a:rPr>
              <a:t>sarcoidosis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.</a:t>
            </a:r>
            <a:endParaRPr lang="ar-SA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ar-SA" sz="2800" dirty="0" smtClean="0">
              <a:effectLst/>
              <a:latin typeface="Centa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4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5210</TotalTime>
  <Words>871</Words>
  <Application>Microsoft Office PowerPoint</Application>
  <PresentationFormat>On-screen Show (4:3)</PresentationFormat>
  <Paragraphs>153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Sarcoidosis</vt:lpstr>
      <vt:lpstr>PowerPoint Presentation</vt:lpstr>
      <vt:lpstr>PowerPoint Presentation</vt:lpstr>
      <vt:lpstr>epidemiology</vt:lpstr>
      <vt:lpstr>Pathophysiology</vt:lpstr>
      <vt:lpstr>PowerPoint Presentation</vt:lpstr>
      <vt:lpstr>PowerPoint Presentation</vt:lpstr>
      <vt:lpstr>Environmental Causes </vt:lpstr>
      <vt:lpstr>Genetic Features </vt:lpstr>
      <vt:lpstr>PowerPoint Presentation</vt:lpstr>
      <vt:lpstr>Common Clinical Features </vt:lpstr>
      <vt:lpstr>PowerPoint Presentation</vt:lpstr>
      <vt:lpstr>PowerPoint Presentation</vt:lpstr>
      <vt:lpstr>PowerPoint Presentation</vt:lpstr>
      <vt:lpstr>Lupus pernio</vt:lpstr>
      <vt:lpstr>PowerPoint Presentation</vt:lpstr>
      <vt:lpstr>Erythma nodosum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 </vt:lpstr>
      <vt:lpstr>PowerPoint Presentation</vt:lpstr>
      <vt:lpstr>Laboratory Studies</vt:lpstr>
      <vt:lpstr>PowerPoint Presentation</vt:lpstr>
      <vt:lpstr>PowerPoint Presentation</vt:lpstr>
      <vt:lpstr> Imaging Studies</vt:lpstr>
      <vt:lpstr>Biopsy specimen </vt:lpstr>
      <vt:lpstr>PowerPoint Presentation</vt:lpstr>
      <vt:lpstr>PowerPoint Presentation</vt:lpstr>
      <vt:lpstr>PowerPoint Presentation</vt:lpstr>
      <vt:lpstr>treatment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sarcoidosis</dc:title>
  <dc:creator>TakNovin</dc:creator>
  <cp:lastModifiedBy>TakNovin</cp:lastModifiedBy>
  <cp:revision>29</cp:revision>
  <dcterms:created xsi:type="dcterms:W3CDTF">2019-01-20T15:59:43Z</dcterms:created>
  <dcterms:modified xsi:type="dcterms:W3CDTF">2020-01-16T03:33:47Z</dcterms:modified>
</cp:coreProperties>
</file>