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84" r:id="rId4"/>
    <p:sldId id="285" r:id="rId5"/>
    <p:sldId id="262" r:id="rId6"/>
    <p:sldId id="286" r:id="rId7"/>
    <p:sldId id="257" r:id="rId8"/>
    <p:sldId id="264" r:id="rId9"/>
    <p:sldId id="263" r:id="rId10"/>
    <p:sldId id="258" r:id="rId11"/>
    <p:sldId id="270" r:id="rId12"/>
    <p:sldId id="260" r:id="rId13"/>
    <p:sldId id="267" r:id="rId14"/>
    <p:sldId id="268" r:id="rId15"/>
    <p:sldId id="269" r:id="rId16"/>
    <p:sldId id="266" r:id="rId17"/>
    <p:sldId id="271" r:id="rId18"/>
    <p:sldId id="265" r:id="rId19"/>
    <p:sldId id="272" r:id="rId20"/>
    <p:sldId id="277" r:id="rId21"/>
    <p:sldId id="279" r:id="rId22"/>
    <p:sldId id="290" r:id="rId23"/>
    <p:sldId id="278" r:id="rId24"/>
    <p:sldId id="288" r:id="rId25"/>
    <p:sldId id="274" r:id="rId26"/>
    <p:sldId id="273" r:id="rId27"/>
    <p:sldId id="261" r:id="rId28"/>
    <p:sldId id="289" r:id="rId29"/>
    <p:sldId id="280" r:id="rId30"/>
    <p:sldId id="281" r:id="rId31"/>
    <p:sldId id="282" r:id="rId32"/>
    <p:sldId id="283" r:id="rId33"/>
    <p:sldId id="275" r:id="rId34"/>
    <p:sldId id="291" r:id="rId35"/>
    <p:sldId id="292" r:id="rId3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DDE-E252-4510-B2E0-1771060B5EDE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9B4-88A8-453E-AFF1-BE75EA16D6B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798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DDE-E252-4510-B2E0-1771060B5EDE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9B4-88A8-453E-AFF1-BE75EA16D6B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450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DDE-E252-4510-B2E0-1771060B5EDE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9B4-88A8-453E-AFF1-BE75EA16D6B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471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DDE-E252-4510-B2E0-1771060B5EDE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9B4-88A8-453E-AFF1-BE75EA16D6B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323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DDE-E252-4510-B2E0-1771060B5EDE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9B4-88A8-453E-AFF1-BE75EA16D6B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049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DDE-E252-4510-B2E0-1771060B5EDE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9B4-88A8-453E-AFF1-BE75EA16D6B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921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DDE-E252-4510-B2E0-1771060B5EDE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9B4-88A8-453E-AFF1-BE75EA16D6B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707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DDE-E252-4510-B2E0-1771060B5EDE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9B4-88A8-453E-AFF1-BE75EA16D6B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075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DDE-E252-4510-B2E0-1771060B5EDE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9B4-88A8-453E-AFF1-BE75EA16D6B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666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DDE-E252-4510-B2E0-1771060B5EDE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9B4-88A8-453E-AFF1-BE75EA16D6B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013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DDE-E252-4510-B2E0-1771060B5EDE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9B4-88A8-453E-AFF1-BE75EA16D6B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794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1BDDE-E252-4510-B2E0-1771060B5EDE}" type="datetimeFigureOut">
              <a:rPr lang="fa-IR" smtClean="0"/>
              <a:t>22/05/1441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09B4-88A8-453E-AFF1-BE75EA16D6B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5448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osteoporosis</a:t>
            </a:r>
            <a:endParaRPr lang="fa-IR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7520880" cy="1559024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err="1" smtClean="0"/>
              <a:t>Dr</a:t>
            </a:r>
            <a:r>
              <a:rPr lang="en-US" sz="2400" dirty="0" smtClean="0"/>
              <a:t> </a:t>
            </a:r>
            <a:r>
              <a:rPr lang="en-US" sz="2400" dirty="0" err="1" smtClean="0"/>
              <a:t>Saremi</a:t>
            </a:r>
            <a:r>
              <a:rPr lang="en-US" sz="2400" dirty="0" smtClean="0"/>
              <a:t>. BUMS</a:t>
            </a:r>
            <a:r>
              <a:rPr lang="en-US" sz="2400" smtClean="0"/>
              <a:t>, Assistant  </a:t>
            </a:r>
            <a:r>
              <a:rPr lang="en-US" sz="2400" dirty="0" smtClean="0"/>
              <a:t>professor of rheumatology</a:t>
            </a:r>
          </a:p>
          <a:p>
            <a:pPr algn="l" rtl="0"/>
            <a:r>
              <a:rPr lang="en-US" sz="2400" dirty="0" smtClean="0"/>
              <a:t>@</a:t>
            </a:r>
            <a:r>
              <a:rPr lang="en-US" sz="2400" dirty="0" err="1" smtClean="0"/>
              <a:t>drzsaremi</a:t>
            </a:r>
            <a:endParaRPr lang="en-US" sz="2400" dirty="0" smtClean="0"/>
          </a:p>
          <a:p>
            <a:pPr algn="l" rtl="0"/>
            <a:r>
              <a:rPr lang="en-US" sz="2400" dirty="0" smtClean="0"/>
              <a:t>www.drzeinabsaremi.ir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6955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Secondary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Endocrine:</a:t>
            </a:r>
            <a:r>
              <a:rPr lang="en-US" dirty="0" smtClean="0"/>
              <a:t> </a:t>
            </a:r>
            <a:r>
              <a:rPr lang="en-US" dirty="0" err="1" smtClean="0"/>
              <a:t>hypogonadism</a:t>
            </a:r>
            <a:r>
              <a:rPr lang="en-US" dirty="0" smtClean="0"/>
              <a:t>- thyrotoxicosis- …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err="1" smtClean="0"/>
              <a:t>Malabsorbtion</a:t>
            </a:r>
            <a:r>
              <a:rPr lang="en-US" b="1" dirty="0" smtClean="0"/>
              <a:t> status: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Drugs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 disorder in Collagen metabolism 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Others</a:t>
            </a:r>
            <a:r>
              <a:rPr lang="en-US" dirty="0" smtClean="0"/>
              <a:t>: RA- MM- RTA- COPD- ..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298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525677" cy="648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5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DXA is the most widely used method for measuring </a:t>
            </a:r>
            <a:r>
              <a:rPr lang="en-US" b="1" dirty="0"/>
              <a:t>BMD</a:t>
            </a:r>
            <a:r>
              <a:rPr lang="en-US" dirty="0"/>
              <a:t> because it gives very precise measurements at clinically relevant skeletal sites (</a:t>
            </a:r>
            <a:r>
              <a:rPr lang="en-US" dirty="0" err="1"/>
              <a:t>ie</a:t>
            </a:r>
            <a:r>
              <a:rPr lang="en-US" dirty="0"/>
              <a:t>, those with major clinical consequences when a fracture occurs).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719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3224" t="21319" r="5160" b="17751"/>
          <a:stretch/>
        </p:blipFill>
        <p:spPr bwMode="auto">
          <a:xfrm>
            <a:off x="1864640" y="1634606"/>
            <a:ext cx="5414720" cy="4457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19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7257" t="20723" r="38279" b="47929"/>
          <a:stretch/>
        </p:blipFill>
        <p:spPr bwMode="auto">
          <a:xfrm>
            <a:off x="1259632" y="692696"/>
            <a:ext cx="6264696" cy="5112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99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t score vs z sco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8477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a DXA showing DXA scan of the right hip and subject demographics. b DXA results showing BMD, T and Z scores and the impact on their value of gender and ethnicity. Note T-score reference is NHANES; Z-score matched for gender and ethnicit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77686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3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776864" cy="627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9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4749"/>
            <a:ext cx="6192688" cy="668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7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Asymptomatic</a:t>
            </a:r>
          </a:p>
          <a:p>
            <a:pPr algn="l" rtl="0"/>
            <a:r>
              <a:rPr lang="en-US" dirty="0" smtClean="0"/>
              <a:t>Fracture</a:t>
            </a:r>
          </a:p>
          <a:p>
            <a:pPr algn="l" rtl="0"/>
            <a:r>
              <a:rPr lang="en-US" dirty="0" smtClean="0"/>
              <a:t>Deformity</a:t>
            </a: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030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</a:t>
            </a:r>
            <a:endParaRPr lang="fa-IR" dirty="0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59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966788"/>
            <a:ext cx="73914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9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3"/>
          <a:stretch/>
        </p:blipFill>
        <p:spPr bwMode="auto">
          <a:xfrm>
            <a:off x="1331640" y="548680"/>
            <a:ext cx="5957267" cy="516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2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HipAP loos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21" y="476672"/>
            <a:ext cx="4243386" cy="554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256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52525"/>
            <a:ext cx="48577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3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99"/>
            <a:ext cx="5565202" cy="658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4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49921"/>
            <a:ext cx="6636263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9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Treatment( </a:t>
            </a:r>
            <a:r>
              <a:rPr lang="en-US" dirty="0" smtClean="0"/>
              <a:t>non pharmacologic</a:t>
            </a:r>
            <a:r>
              <a:rPr lang="en-US" dirty="0"/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Exercise</a:t>
            </a:r>
          </a:p>
          <a:p>
            <a:pPr algn="l" rtl="0"/>
            <a:r>
              <a:rPr lang="en-US" dirty="0" smtClean="0"/>
              <a:t>Stop smoking</a:t>
            </a:r>
          </a:p>
          <a:p>
            <a:pPr algn="l" rtl="0"/>
            <a:r>
              <a:rPr lang="en-US" dirty="0" smtClean="0"/>
              <a:t>Stop excessive coffee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341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Treatment( pharmacologic)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VITAMIN D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Calcium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Anti </a:t>
            </a:r>
            <a:r>
              <a:rPr lang="en-US" b="1" dirty="0" err="1" smtClean="0">
                <a:solidFill>
                  <a:srgbClr val="FFFF00"/>
                </a:solidFill>
              </a:rPr>
              <a:t>resorbtive</a:t>
            </a:r>
            <a:r>
              <a:rPr lang="en-US" b="1" dirty="0" smtClean="0">
                <a:solidFill>
                  <a:srgbClr val="FFFF00"/>
                </a:solidFill>
              </a:rPr>
              <a:t> drugs: bisphosphonate- anti RANK L</a:t>
            </a:r>
          </a:p>
          <a:p>
            <a:pPr algn="l" rtl="0"/>
            <a:r>
              <a:rPr lang="en-US" b="1" dirty="0" err="1" smtClean="0">
                <a:solidFill>
                  <a:srgbClr val="FFFF00"/>
                </a:solidFill>
              </a:rPr>
              <a:t>osteoblastic</a:t>
            </a:r>
            <a:r>
              <a:rPr lang="en-US" b="1" dirty="0" smtClean="0">
                <a:solidFill>
                  <a:srgbClr val="FFFF00"/>
                </a:solidFill>
              </a:rPr>
              <a:t> drugs: PTH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4370" t="-1" r="23722" b="41136"/>
          <a:stretch/>
        </p:blipFill>
        <p:spPr bwMode="auto">
          <a:xfrm>
            <a:off x="755577" y="836712"/>
            <a:ext cx="7416824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06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osteoporosis treatment alendronic aci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60851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5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Type of bone:</a:t>
            </a:r>
          </a:p>
          <a:p>
            <a:pPr algn="l" rtl="0"/>
            <a:r>
              <a:rPr lang="en-US" dirty="0" smtClean="0"/>
              <a:t>1) lamellar: cortical- </a:t>
            </a:r>
            <a:r>
              <a:rPr lang="en-US" dirty="0" err="1" smtClean="0"/>
              <a:t>cancellous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2) woven: healing- pathologic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11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osteoporosis zoledronic aci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5188024" cy="3623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2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bisphosphonate mechanis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5" y="1600200"/>
            <a:ext cx="748456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7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5282" t="27233" r="36777" b="33432"/>
          <a:stretch/>
        </p:blipFill>
        <p:spPr bwMode="auto">
          <a:xfrm>
            <a:off x="611560" y="908720"/>
            <a:ext cx="770485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42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BMD measurements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 score: -2 to -2.5:   every 2 years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 score : -1.5 to -2: every 3-5 years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 score : -1 to -1.5 : every 10 </a:t>
            </a:r>
            <a:r>
              <a:rPr lang="en-US" dirty="0" err="1" smtClean="0"/>
              <a:t>yeaers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25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9210209" cy="604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40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397899" cy="624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56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type of bone lamellar cortica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0" y="548680"/>
            <a:ext cx="7118615" cy="5577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7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93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osteoporosis vs osteomalacia bo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620688"/>
            <a:ext cx="6624736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4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Osteoporosis, a condition characterized by decreased bone strength</a:t>
            </a:r>
            <a:r>
              <a:rPr lang="en-US" dirty="0" smtClean="0"/>
              <a:t>,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Osteoporosis </a:t>
            </a:r>
            <a:r>
              <a:rPr lang="en-US" b="1" dirty="0">
                <a:solidFill>
                  <a:srgbClr val="FFFF00"/>
                </a:solidFill>
              </a:rPr>
              <a:t>affects &gt;10 million individuals </a:t>
            </a:r>
            <a:r>
              <a:rPr lang="en-US" dirty="0"/>
              <a:t>in the United States, but only a small proportion are diagnosed and treated.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545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sz="4000" b="1" dirty="0">
                <a:solidFill>
                  <a:srgbClr val="FFFF00"/>
                </a:solidFill>
              </a:rPr>
              <a:t>Osteoporosis-related </a:t>
            </a:r>
            <a:r>
              <a:rPr lang="en-US" sz="4000" b="1" dirty="0" smtClean="0">
                <a:solidFill>
                  <a:srgbClr val="FFFF00"/>
                </a:solidFill>
              </a:rPr>
              <a:t>fractures:</a:t>
            </a:r>
          </a:p>
          <a:p>
            <a:pPr algn="l" rtl="0"/>
            <a:r>
              <a:rPr lang="en-US" dirty="0" smtClean="0"/>
              <a:t>adulthood </a:t>
            </a:r>
            <a:r>
              <a:rPr lang="en-US" dirty="0"/>
              <a:t>fractures of any bone that occur in the setting of trauma less than or equal to a fall from standing height, with the exceptions </a:t>
            </a:r>
            <a:r>
              <a:rPr lang="en-US" u="sng" dirty="0"/>
              <a:t>of </a:t>
            </a:r>
            <a:r>
              <a:rPr lang="en-US" b="1" u="sng" dirty="0"/>
              <a:t>fingers, toes, face and skull.</a:t>
            </a:r>
            <a:endParaRPr lang="fa-IR" b="1" u="sng" dirty="0"/>
          </a:p>
        </p:txBody>
      </p:sp>
    </p:spTree>
    <p:extLst>
      <p:ext uri="{BB962C8B-B14F-4D97-AF65-F5344CB8AC3E}">
        <p14:creationId xmlns:p14="http://schemas.microsoft.com/office/powerpoint/2010/main" val="12903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Primary:</a:t>
            </a:r>
          </a:p>
          <a:p>
            <a:pPr algn="l" rtl="0"/>
            <a:r>
              <a:rPr lang="en-US" dirty="0" smtClean="0"/>
              <a:t>Senile,  F&gt; M, low level of estrogen-</a:t>
            </a:r>
          </a:p>
          <a:p>
            <a:pPr algn="l" rtl="0"/>
            <a:r>
              <a:rPr lang="en-US" dirty="0" smtClean="0"/>
              <a:t>Fracture of forearm and vertebra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Secondary</a:t>
            </a:r>
            <a:r>
              <a:rPr lang="en-US" dirty="0" smtClean="0"/>
              <a:t>: drugs- systemic disease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18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255</Words>
  <Application>Microsoft Office PowerPoint</Application>
  <PresentationFormat>On-screen Show (4:3)</PresentationFormat>
  <Paragraphs>55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osteoporosis</vt:lpstr>
      <vt:lpstr>bone</vt:lpstr>
      <vt:lpstr>PowerPoint Presentation</vt:lpstr>
      <vt:lpstr>PowerPoint Presentation</vt:lpstr>
      <vt:lpstr>PowerPoint Presentation</vt:lpstr>
      <vt:lpstr>PowerPoint Presentation</vt:lpstr>
      <vt:lpstr>epidemiology</vt:lpstr>
      <vt:lpstr>PowerPoint Presentation</vt:lpstr>
      <vt:lpstr>Classification</vt:lpstr>
      <vt:lpstr> Secondary</vt:lpstr>
      <vt:lpstr>PowerPoint Presentation</vt:lpstr>
      <vt:lpstr>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manifestation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Treatment( non pharmacologic)</vt:lpstr>
      <vt:lpstr>Treatment( pharmacologic)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Repeat BMD measurements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osteoporosis</dc:title>
  <dc:creator>TakNovin</dc:creator>
  <cp:lastModifiedBy>TakNovin</cp:lastModifiedBy>
  <cp:revision>20</cp:revision>
  <dcterms:created xsi:type="dcterms:W3CDTF">2020-01-16T03:29:37Z</dcterms:created>
  <dcterms:modified xsi:type="dcterms:W3CDTF">2020-01-17T16:41:45Z</dcterms:modified>
</cp:coreProperties>
</file>