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7" r:id="rId4"/>
    <p:sldId id="264" r:id="rId5"/>
    <p:sldId id="268" r:id="rId6"/>
    <p:sldId id="265" r:id="rId7"/>
    <p:sldId id="266" r:id="rId8"/>
    <p:sldId id="269" r:id="rId9"/>
    <p:sldId id="262" r:id="rId10"/>
    <p:sldId id="263" r:id="rId11"/>
    <p:sldId id="270" r:id="rId12"/>
    <p:sldId id="271" r:id="rId13"/>
    <p:sldId id="272" r:id="rId14"/>
    <p:sldId id="274" r:id="rId15"/>
    <p:sldId id="273" r:id="rId16"/>
    <p:sldId id="278" r:id="rId17"/>
    <p:sldId id="279" r:id="rId18"/>
    <p:sldId id="275" r:id="rId19"/>
    <p:sldId id="276" r:id="rId20"/>
    <p:sldId id="280" r:id="rId21"/>
    <p:sldId id="281" r:id="rId22"/>
    <p:sldId id="282" r:id="rId23"/>
    <p:sldId id="283" r:id="rId24"/>
    <p:sldId id="261" r:id="rId25"/>
    <p:sldId id="260" r:id="rId2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D66-9BFC-4548-BE92-F4BED917585D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282A-59A0-4921-BA41-F5CF435DA76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43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D66-9BFC-4548-BE92-F4BED917585D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282A-59A0-4921-BA41-F5CF435DA76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692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D66-9BFC-4548-BE92-F4BED917585D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282A-59A0-4921-BA41-F5CF435DA76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679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D66-9BFC-4548-BE92-F4BED917585D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282A-59A0-4921-BA41-F5CF435DA76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739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D66-9BFC-4548-BE92-F4BED917585D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282A-59A0-4921-BA41-F5CF435DA76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63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D66-9BFC-4548-BE92-F4BED917585D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282A-59A0-4921-BA41-F5CF435DA76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008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D66-9BFC-4548-BE92-F4BED917585D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282A-59A0-4921-BA41-F5CF435DA76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469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D66-9BFC-4548-BE92-F4BED917585D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282A-59A0-4921-BA41-F5CF435DA76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061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D66-9BFC-4548-BE92-F4BED917585D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282A-59A0-4921-BA41-F5CF435DA76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615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D66-9BFC-4548-BE92-F4BED917585D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282A-59A0-4921-BA41-F5CF435DA76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329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D66-9BFC-4548-BE92-F4BED917585D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282A-59A0-4921-BA41-F5CF435DA76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881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AAD66-9BFC-4548-BE92-F4BED917585D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282A-59A0-4921-BA41-F5CF435DA76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6229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Sjögren’s</a:t>
            </a:r>
            <a:r>
              <a:rPr lang="en-US" dirty="0" smtClean="0"/>
              <a:t> Syndrome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000" dirty="0" err="1" smtClean="0"/>
              <a:t>Dr</a:t>
            </a:r>
            <a:r>
              <a:rPr lang="en-US" sz="2000" dirty="0" smtClean="0"/>
              <a:t> </a:t>
            </a:r>
            <a:r>
              <a:rPr lang="en-US" sz="2000" dirty="0" err="1" smtClean="0"/>
              <a:t>Saremi</a:t>
            </a:r>
            <a:r>
              <a:rPr lang="en-US" sz="2000" dirty="0" smtClean="0"/>
              <a:t>. BUMS, Associated professor of rheumatology</a:t>
            </a:r>
          </a:p>
          <a:p>
            <a:pPr algn="l" rtl="0"/>
            <a:r>
              <a:rPr lang="en-US" sz="2000" dirty="0" smtClean="0"/>
              <a:t>@</a:t>
            </a:r>
            <a:r>
              <a:rPr lang="en-US" sz="2000" dirty="0" err="1" smtClean="0"/>
              <a:t>drzsaremi</a:t>
            </a:r>
            <a:endParaRPr lang="en-US" sz="2000" dirty="0" smtClean="0"/>
          </a:p>
          <a:p>
            <a:pPr algn="l" rtl="0"/>
            <a:r>
              <a:rPr lang="en-US" sz="2000" dirty="0" smtClean="0"/>
              <a:t>www.drzeinabsaremi.ir</a:t>
            </a:r>
            <a:endParaRPr lang="fa-IR" sz="2000" dirty="0" smtClean="0"/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6824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t="41905"/>
          <a:stretch/>
        </p:blipFill>
        <p:spPr bwMode="auto">
          <a:xfrm>
            <a:off x="1002747" y="548680"/>
            <a:ext cx="7375524" cy="59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2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vessel </a:t>
            </a:r>
            <a:r>
              <a:rPr lang="en-US" dirty="0" err="1" smtClean="0"/>
              <a:t>vasculitis</a:t>
            </a:r>
            <a:r>
              <a:rPr lang="en-US" dirty="0" smtClean="0"/>
              <a:t> in SS</a:t>
            </a:r>
            <a:endParaRPr lang="fa-IR" dirty="0"/>
          </a:p>
        </p:txBody>
      </p:sp>
      <p:pic>
        <p:nvPicPr>
          <p:cNvPr id="4" name="Content Placeholder 3" descr="Image result for sjogren syndrome AND atrophic gastriti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84776" cy="5184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66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involvement in SS</a:t>
            </a:r>
            <a:endParaRPr lang="fa-I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9439" t="31676" r="29124" b="23077"/>
          <a:stretch/>
        </p:blipFill>
        <p:spPr bwMode="auto">
          <a:xfrm>
            <a:off x="1403648" y="1700808"/>
            <a:ext cx="6768752" cy="4464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34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Manifestations predicting the development of lymphoma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Persistent parotid gland enlargement</a:t>
            </a:r>
          </a:p>
          <a:p>
            <a:pPr algn="l" rtl="0"/>
            <a:r>
              <a:rPr lang="en-US" b="1" dirty="0" err="1" smtClean="0"/>
              <a:t>purpura</a:t>
            </a:r>
            <a:endParaRPr lang="en-US" b="1" dirty="0" smtClean="0"/>
          </a:p>
          <a:p>
            <a:pPr algn="l" rtl="0"/>
            <a:r>
              <a:rPr lang="en-US" b="1" dirty="0" smtClean="0"/>
              <a:t> leukopenia</a:t>
            </a:r>
          </a:p>
          <a:p>
            <a:pPr algn="l" rtl="0"/>
            <a:r>
              <a:rPr lang="en-US" b="1" dirty="0" err="1" smtClean="0"/>
              <a:t>cryoglobulinemia</a:t>
            </a:r>
            <a:endParaRPr lang="en-US" b="1" dirty="0" smtClean="0"/>
          </a:p>
          <a:p>
            <a:pPr algn="l" rtl="0"/>
            <a:r>
              <a:rPr lang="en-US" b="1" dirty="0" smtClean="0"/>
              <a:t> low serum C4 complement levels </a:t>
            </a:r>
          </a:p>
          <a:p>
            <a:pPr algn="l" rtl="0"/>
            <a:r>
              <a:rPr lang="en-US" b="1" dirty="0" smtClean="0"/>
              <a:t>autoantibodies (anti-Ro/SS-A, anti-La/SS-B)</a:t>
            </a:r>
          </a:p>
          <a:p>
            <a:pPr algn="l" rtl="0"/>
            <a:r>
              <a:rPr lang="en-US" b="1" dirty="0" smtClean="0"/>
              <a:t>ectopic germinal center formation in minor salivary glands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9083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finding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SS-A</a:t>
            </a:r>
          </a:p>
          <a:p>
            <a:pPr algn="l" rtl="0"/>
            <a:r>
              <a:rPr lang="en-US" dirty="0" smtClean="0"/>
              <a:t>SS-B</a:t>
            </a:r>
          </a:p>
          <a:p>
            <a:pPr algn="l" rtl="0"/>
            <a:r>
              <a:rPr lang="en-US" dirty="0" smtClean="0"/>
              <a:t>RF</a:t>
            </a:r>
          </a:p>
          <a:p>
            <a:pPr algn="l" rtl="0"/>
            <a:r>
              <a:rPr lang="en-US" dirty="0" err="1" smtClean="0"/>
              <a:t>Ig</a:t>
            </a:r>
            <a:endParaRPr lang="en-US" dirty="0" smtClean="0"/>
          </a:p>
          <a:p>
            <a:pPr algn="l" rtl="0"/>
            <a:r>
              <a:rPr lang="en-US" dirty="0" smtClean="0"/>
              <a:t>ESR (70%)</a:t>
            </a:r>
          </a:p>
          <a:p>
            <a:pPr algn="l" rtl="0"/>
            <a:r>
              <a:rPr lang="en-US" dirty="0" smtClean="0"/>
              <a:t>Normochromic normocytic anemia</a:t>
            </a:r>
          </a:p>
          <a:p>
            <a:pPr algn="l" rtl="0"/>
            <a:r>
              <a:rPr lang="en-US" dirty="0" smtClean="0"/>
              <a:t>Low </a:t>
            </a:r>
            <a:r>
              <a:rPr lang="en-US" dirty="0" err="1" smtClean="0"/>
              <a:t>comlement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842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(1) the patient presents with eye and/or mouth dryness, </a:t>
            </a:r>
          </a:p>
          <a:p>
            <a:pPr algn="l" rtl="0"/>
            <a:r>
              <a:rPr lang="en-US" dirty="0" smtClean="0"/>
              <a:t>(2) eye tests disclose </a:t>
            </a:r>
            <a:r>
              <a:rPr lang="en-US" dirty="0" err="1" smtClean="0"/>
              <a:t>keratoconjunctivitis</a:t>
            </a:r>
            <a:r>
              <a:rPr lang="en-US" dirty="0" smtClean="0"/>
              <a:t> </a:t>
            </a:r>
            <a:r>
              <a:rPr lang="en-US" dirty="0" err="1" smtClean="0"/>
              <a:t>sicca</a:t>
            </a:r>
            <a:r>
              <a:rPr lang="en-US" dirty="0" smtClean="0"/>
              <a:t>, </a:t>
            </a:r>
          </a:p>
          <a:p>
            <a:pPr algn="l" rtl="0"/>
            <a:r>
              <a:rPr lang="en-US" dirty="0" smtClean="0"/>
              <a:t>(3) mouth evaluation reveals dry oral mucosa, and/or </a:t>
            </a:r>
          </a:p>
          <a:p>
            <a:pPr algn="l" rtl="0"/>
            <a:r>
              <a:rPr lang="en-US" dirty="0" smtClean="0"/>
              <a:t>(4) the patient’s serum reacts with </a:t>
            </a:r>
            <a:r>
              <a:rPr lang="en-US" dirty="0" err="1" smtClean="0"/>
              <a:t>immunoglobulins</a:t>
            </a:r>
            <a:r>
              <a:rPr lang="en-US" dirty="0" smtClean="0"/>
              <a:t> (rheumatoid factors), Ro/SS-A, and/or La/SS-B </a:t>
            </a:r>
            <a:r>
              <a:rPr lang="en-US" dirty="0" err="1" smtClean="0"/>
              <a:t>autoantigens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4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R</a:t>
            </a:r>
            <a:r>
              <a:rPr lang="en-US" dirty="0" smtClean="0"/>
              <a:t>evised International classification </a:t>
            </a:r>
            <a:r>
              <a:rPr lang="fa-IR" dirty="0" smtClean="0"/>
              <a:t> </a:t>
            </a:r>
            <a:r>
              <a:rPr lang="en-US" dirty="0" smtClean="0"/>
              <a:t>criteria for SS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Ocular symptom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Oral symptom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Ocular sign: </a:t>
            </a:r>
            <a:r>
              <a:rPr lang="en-US" dirty="0" err="1" smtClean="0"/>
              <a:t>schirmer</a:t>
            </a:r>
            <a:r>
              <a:rPr lang="en-US" dirty="0" smtClean="0"/>
              <a:t> I , rose </a:t>
            </a:r>
            <a:r>
              <a:rPr lang="en-US" dirty="0" err="1" smtClean="0"/>
              <a:t>bengal</a:t>
            </a:r>
            <a:r>
              <a:rPr lang="en-US" dirty="0" smtClean="0"/>
              <a:t> score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Oral sign: </a:t>
            </a:r>
            <a:r>
              <a:rPr lang="en-US" dirty="0" err="1" smtClean="0"/>
              <a:t>sialometry</a:t>
            </a:r>
            <a:r>
              <a:rPr lang="en-US" dirty="0" smtClean="0"/>
              <a:t>, </a:t>
            </a:r>
            <a:r>
              <a:rPr lang="en-US" dirty="0" err="1" smtClean="0"/>
              <a:t>sialography</a:t>
            </a:r>
            <a:r>
              <a:rPr lang="en-US" dirty="0"/>
              <a:t>,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Lib biopsy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Autoantibody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4 out of 6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196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>
                <a:solidFill>
                  <a:srgbClr val="FFC000"/>
                </a:solidFill>
              </a:rPr>
              <a:t>Exclusion criteria: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past head and neck radiation treatment,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hepatitis C infection,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AIDS,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preexisting lymphoma,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sarcoidosis</a:t>
            </a:r>
            <a:r>
              <a:rPr lang="en-US" dirty="0" smtClean="0"/>
              <a:t>,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graft-versus-host disease,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use of anticholinergic drugs.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844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tests</a:t>
            </a:r>
            <a:endParaRPr lang="fa-IR" dirty="0"/>
          </a:p>
        </p:txBody>
      </p:sp>
      <p:pic>
        <p:nvPicPr>
          <p:cNvPr id="4" name="Content Placeholder 3" descr="Image result for sjogren syndrome AND chirme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0" y="1600200"/>
            <a:ext cx="6614559" cy="492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6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2016 ACR/EULAR classification criteria for primary </a:t>
            </a:r>
            <a:r>
              <a:rPr lang="en-US" dirty="0" err="1" smtClean="0"/>
              <a:t>Sjögren</a:t>
            </a:r>
            <a:r>
              <a:rPr lang="en-US" dirty="0" smtClean="0"/>
              <a:t> syndrome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408712" cy="494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7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Chronic</a:t>
            </a:r>
          </a:p>
          <a:p>
            <a:pPr algn="l" rtl="0"/>
            <a:r>
              <a:rPr lang="en-US" dirty="0" smtClean="0"/>
              <a:t>Slowly progressing</a:t>
            </a:r>
          </a:p>
          <a:p>
            <a:pPr algn="l" rtl="0"/>
            <a:r>
              <a:rPr lang="en-US" dirty="0" smtClean="0"/>
              <a:t>Autoimmune disease</a:t>
            </a:r>
          </a:p>
          <a:p>
            <a:pPr algn="l" rtl="0"/>
            <a:r>
              <a:rPr lang="en-US" dirty="0" smtClean="0"/>
              <a:t>Lymphocytic infiltration of exocrine gland </a:t>
            </a:r>
          </a:p>
          <a:p>
            <a:pPr algn="l" rtl="0"/>
            <a:r>
              <a:rPr lang="en-US" dirty="0" err="1" smtClean="0"/>
              <a:t>Xerostomia</a:t>
            </a:r>
            <a:r>
              <a:rPr lang="en-US" dirty="0" smtClean="0"/>
              <a:t> and dry eye</a:t>
            </a:r>
          </a:p>
          <a:p>
            <a:pPr algn="l" rtl="0"/>
            <a:r>
              <a:rPr lang="en-US" dirty="0" smtClean="0"/>
              <a:t>Wide clinical spectrum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159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Sarcoidosis</a:t>
            </a:r>
            <a:endParaRPr lang="en-US" dirty="0" smtClean="0"/>
          </a:p>
          <a:p>
            <a:pPr algn="l" rtl="0"/>
            <a:r>
              <a:rPr lang="en-US" dirty="0" smtClean="0"/>
              <a:t>HIV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( age- autoantibody- </a:t>
            </a:r>
            <a:r>
              <a:rPr lang="en-US" smtClean="0"/>
              <a:t>serology- pathology)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913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Differential 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solidFill>
                  <a:srgbClr val="FFC000"/>
                </a:solidFill>
              </a:rPr>
              <a:t>Dry Eye: </a:t>
            </a:r>
            <a:endParaRPr lang="en-US" sz="3600" b="1" dirty="0">
              <a:solidFill>
                <a:srgbClr val="FFC000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Chronic conjunctivitis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Chronic </a:t>
            </a:r>
            <a:r>
              <a:rPr lang="en-US" dirty="0" err="1" smtClean="0"/>
              <a:t>blepharitis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Sjögren’s</a:t>
            </a:r>
            <a:r>
              <a:rPr lang="en-US" dirty="0" smtClean="0"/>
              <a:t> syndrome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Toxicity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Burns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Drugs  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Impaired lacrimal gland function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… </a:t>
            </a:r>
          </a:p>
        </p:txBody>
      </p:sp>
    </p:spTree>
    <p:extLst>
      <p:ext uri="{BB962C8B-B14F-4D97-AF65-F5344CB8AC3E}">
        <p14:creationId xmlns:p14="http://schemas.microsoft.com/office/powerpoint/2010/main" val="22412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err="1" smtClean="0">
                <a:solidFill>
                  <a:srgbClr val="FFC000"/>
                </a:solidFill>
              </a:rPr>
              <a:t>Xerostomia</a:t>
            </a:r>
            <a:endParaRPr lang="en-US" sz="3600" b="1" dirty="0" smtClean="0">
              <a:solidFill>
                <a:srgbClr val="FFC000"/>
              </a:solidFill>
            </a:endParaRPr>
          </a:p>
          <a:p>
            <a:pPr marL="742950" indent="-742950" algn="l" rtl="0">
              <a:buFont typeface="+mj-lt"/>
              <a:buAutoNum type="arabicParenR"/>
            </a:pPr>
            <a:r>
              <a:rPr lang="en-US" dirty="0" smtClean="0"/>
              <a:t>HCV- HIV</a:t>
            </a:r>
          </a:p>
          <a:p>
            <a:pPr marL="742950" indent="-742950" algn="l" rtl="0">
              <a:buFont typeface="+mj-lt"/>
              <a:buAutoNum type="arabicParenR"/>
            </a:pPr>
            <a:r>
              <a:rPr lang="en-US" dirty="0" smtClean="0"/>
              <a:t>Drug</a:t>
            </a:r>
          </a:p>
          <a:p>
            <a:pPr marL="742950" indent="-742950" algn="l" rtl="0">
              <a:buFont typeface="+mj-lt"/>
              <a:buAutoNum type="arabicParenR"/>
            </a:pPr>
            <a:r>
              <a:rPr lang="en-US" dirty="0" err="1" smtClean="0"/>
              <a:t>Psychologic</a:t>
            </a:r>
            <a:endParaRPr lang="en-US" dirty="0" smtClean="0"/>
          </a:p>
          <a:p>
            <a:pPr marL="742950" indent="-742950" algn="l" rtl="0">
              <a:buFont typeface="+mj-lt"/>
              <a:buAutoNum type="arabicParenR"/>
            </a:pPr>
            <a:r>
              <a:rPr lang="en-US" dirty="0" smtClean="0"/>
              <a:t>Diabetes mellitus</a:t>
            </a:r>
          </a:p>
          <a:p>
            <a:pPr marL="742950" indent="-742950" algn="l" rtl="0">
              <a:buFont typeface="+mj-lt"/>
              <a:buAutoNum type="arabicParenR"/>
            </a:pPr>
            <a:r>
              <a:rPr lang="en-US" dirty="0" err="1" smtClean="0"/>
              <a:t>Amyloidoss</a:t>
            </a:r>
            <a:endParaRPr lang="en-US" dirty="0" smtClean="0"/>
          </a:p>
          <a:p>
            <a:pPr marL="742950" indent="-742950" algn="l" rtl="0">
              <a:buFont typeface="+mj-lt"/>
              <a:buAutoNum type="arabicParenR"/>
            </a:pPr>
            <a:r>
              <a:rPr lang="en-US" dirty="0" smtClean="0"/>
              <a:t>..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815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600" b="1" dirty="0">
                <a:solidFill>
                  <a:srgbClr val="FFC000"/>
                </a:solidFill>
              </a:rPr>
              <a:t>Parotid enlargement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Viral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Endocrine: acromegaly, gonadal </a:t>
            </a:r>
            <a:r>
              <a:rPr lang="en-US" dirty="0" err="1" smtClean="0"/>
              <a:t>hypofunction</a:t>
            </a:r>
            <a:r>
              <a:rPr lang="en-US" dirty="0" smtClean="0"/>
              <a:t>, diabetes, 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err="1" smtClean="0"/>
              <a:t>Sarcoidosis</a:t>
            </a:r>
            <a:endParaRPr lang="en-US" dirty="0" smtClean="0"/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TB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….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13099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8733"/>
            <a:ext cx="5760640" cy="661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4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0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Primary VS Secondary SS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/>
          <a:stretch/>
        </p:blipFill>
        <p:spPr bwMode="auto">
          <a:xfrm>
            <a:off x="611560" y="1196752"/>
            <a:ext cx="8060263" cy="545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5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0.5- 1%</a:t>
            </a:r>
          </a:p>
          <a:p>
            <a:pPr algn="l" rtl="0"/>
            <a:r>
              <a:rPr lang="en-US" dirty="0" err="1" smtClean="0"/>
              <a:t>Middlie</a:t>
            </a:r>
            <a:r>
              <a:rPr lang="en-US" dirty="0" smtClean="0"/>
              <a:t> age woman</a:t>
            </a:r>
          </a:p>
          <a:p>
            <a:pPr algn="l" rtl="0"/>
            <a:r>
              <a:rPr lang="en-US" dirty="0" smtClean="0"/>
              <a:t>F/M: 9</a:t>
            </a:r>
          </a:p>
          <a:p>
            <a:pPr algn="l" rtl="0"/>
            <a:r>
              <a:rPr lang="en-US" dirty="0" smtClean="0"/>
              <a:t>5-20 % of other autoimmune disease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845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18" y="-28511"/>
            <a:ext cx="8229600" cy="1143000"/>
          </a:xfrm>
        </p:spPr>
        <p:txBody>
          <a:bodyPr/>
          <a:lstStyle/>
          <a:p>
            <a:r>
              <a:rPr lang="en-US" dirty="0" err="1" smtClean="0"/>
              <a:t>Etiopathology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400600" cy="570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1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</a:t>
            </a:r>
            <a:endParaRPr lang="fa-IR" dirty="0"/>
          </a:p>
        </p:txBody>
      </p:sp>
      <p:pic>
        <p:nvPicPr>
          <p:cNvPr id="4" name="Content Placeholder 3" descr="Image result for sjogren syndrom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1" y="1600200"/>
            <a:ext cx="723189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7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Bilateral parotid enlargement</a:t>
            </a:r>
            <a:endParaRPr lang="fa-IR" dirty="0"/>
          </a:p>
        </p:txBody>
      </p:sp>
      <p:pic>
        <p:nvPicPr>
          <p:cNvPr id="4" name="Content Placeholder 3" descr="Image result for sjogren syndrom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26469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17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dry nose, throat, and trachea (</a:t>
            </a:r>
            <a:r>
              <a:rPr lang="en-US" dirty="0" err="1" smtClean="0"/>
              <a:t>xerotrachea</a:t>
            </a:r>
            <a:r>
              <a:rPr lang="en-US" dirty="0" smtClean="0"/>
              <a:t>).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diminished secretion of the exocrine glands of the gastrointestinal tract leads to esophageal mucosal atrophy and atrophic gastritis.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Dyspareunia due to dryness of the external genitalia and dry skin also may occur.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550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r="2402" b="58317"/>
          <a:stretch/>
        </p:blipFill>
        <p:spPr bwMode="auto">
          <a:xfrm>
            <a:off x="730500" y="1103086"/>
            <a:ext cx="7455557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5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334</Words>
  <Application>Microsoft Office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Sjögren’s Syndrome</vt:lpstr>
      <vt:lpstr>PowerPoint Presentation</vt:lpstr>
      <vt:lpstr> Primary VS Secondary SS</vt:lpstr>
      <vt:lpstr>epidemiology</vt:lpstr>
      <vt:lpstr>Etiopathology</vt:lpstr>
      <vt:lpstr>Clinical manifestation</vt:lpstr>
      <vt:lpstr>Bilateral parotid enlargement</vt:lpstr>
      <vt:lpstr>PowerPoint Presentation</vt:lpstr>
      <vt:lpstr>PowerPoint Presentation</vt:lpstr>
      <vt:lpstr>PowerPoint Presentation</vt:lpstr>
      <vt:lpstr>Small vessel vasculitis in SS</vt:lpstr>
      <vt:lpstr>Lung involvement in SS</vt:lpstr>
      <vt:lpstr>Manifestations predicting the development of lymphoma </vt:lpstr>
      <vt:lpstr>Laboratory finding</vt:lpstr>
      <vt:lpstr>Diagnosis</vt:lpstr>
      <vt:lpstr>Revised International classification  criteria for SS</vt:lpstr>
      <vt:lpstr>PowerPoint Presentation</vt:lpstr>
      <vt:lpstr>Eye tests</vt:lpstr>
      <vt:lpstr>2016 ACR/EULAR classification criteria for primary Sjögren syndrome</vt:lpstr>
      <vt:lpstr>Differential diagnosis</vt:lpstr>
      <vt:lpstr>Differential diagnosis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TakNovin</dc:creator>
  <cp:lastModifiedBy>TakNovin</cp:lastModifiedBy>
  <cp:revision>20</cp:revision>
  <dcterms:created xsi:type="dcterms:W3CDTF">2020-01-11T04:32:53Z</dcterms:created>
  <dcterms:modified xsi:type="dcterms:W3CDTF">2020-01-14T02:42:54Z</dcterms:modified>
</cp:coreProperties>
</file>