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89" r:id="rId4"/>
    <p:sldId id="290" r:id="rId5"/>
    <p:sldId id="258" r:id="rId6"/>
    <p:sldId id="287" r:id="rId7"/>
    <p:sldId id="261" r:id="rId8"/>
    <p:sldId id="262" r:id="rId9"/>
    <p:sldId id="263" r:id="rId10"/>
    <p:sldId id="272" r:id="rId11"/>
    <p:sldId id="264" r:id="rId12"/>
    <p:sldId id="266" r:id="rId13"/>
    <p:sldId id="267" r:id="rId14"/>
    <p:sldId id="268" r:id="rId15"/>
    <p:sldId id="269" r:id="rId16"/>
    <p:sldId id="270" r:id="rId17"/>
    <p:sldId id="288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FBADC8-1BC6-4A08-BAA0-0CF2C875287A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7342BC-DEF5-4127-9488-6CAF885E54A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4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FFBB49-A9BC-4BFA-9382-F787763E023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Supraspinatus tendon is what gets inflamed in RTC tendonitis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Speeds and yergason’s can also be positive</a:t>
            </a:r>
          </a:p>
          <a:p>
            <a:r>
              <a:rPr lang="en-US" altLang="en-US" smtClean="0"/>
              <a:t>–</a:t>
            </a:r>
            <a:r>
              <a:rPr lang="pl-PL" altLang="en-US" smtClean="0"/>
              <a:t> obrien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3FF3DC5-9044-4D9B-A11B-9885A4C09DB4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Speeds and yergason’s can also be positive</a:t>
            </a:r>
          </a:p>
          <a:p>
            <a:r>
              <a:rPr lang="pl-PL" altLang="en-US" smtClean="0"/>
              <a:t>https://www.youtube.com/watch?v=3G6mb1QQ90I </a:t>
            </a:r>
            <a:r>
              <a:rPr lang="en-US" altLang="en-US" smtClean="0"/>
              <a:t>–</a:t>
            </a:r>
            <a:r>
              <a:rPr lang="pl-PL" altLang="en-US" smtClean="0"/>
              <a:t> obrien</a:t>
            </a:r>
          </a:p>
          <a:p>
            <a:r>
              <a:rPr lang="pl-PL" altLang="en-US" smtClean="0"/>
              <a:t>https://www.youtube.com/watch?v=JQI_om7b_JM - crank</a:t>
            </a:r>
          </a:p>
          <a:p>
            <a:r>
              <a:rPr lang="es-ES_tradnl" altLang="en-US" smtClean="0"/>
              <a:t>http://ameblo.jp/g-money0229/entry-11512342937.html - crank</a:t>
            </a: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A88EB1D-3357-4642-9E0A-BA4FC3F62CE5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MRI – if planning surgery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Xray</a:t>
            </a:r>
            <a:r>
              <a:rPr lang="en-US" altLang="en-US" dirty="0" smtClean="0"/>
              <a:t> – may show superior migration of humeral head with large cuff tear, if need to r/o fracture; could show type 2 of 3 acromion which predisposes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Conservative treatment – avoid </a:t>
            </a:r>
            <a:r>
              <a:rPr lang="en-US" altLang="en-US" dirty="0" err="1" smtClean="0"/>
              <a:t>agg</a:t>
            </a:r>
            <a:r>
              <a:rPr lang="en-US" altLang="en-US" dirty="0" smtClean="0"/>
              <a:t> factors, NSAIDs, 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 smtClean="0"/>
              <a:t>Tendinopathy</a:t>
            </a:r>
            <a:r>
              <a:rPr lang="en-US" altLang="en-US" dirty="0" smtClean="0"/>
              <a:t> – if PT fails, consider </a:t>
            </a:r>
            <a:r>
              <a:rPr lang="en-US" altLang="en-US" dirty="0" err="1" smtClean="0"/>
              <a:t>subacromial</a:t>
            </a:r>
            <a:r>
              <a:rPr lang="en-US" altLang="en-US" dirty="0" smtClean="0"/>
              <a:t> injection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Full thickness tear: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ym typeface="Wingdings" pitchFamily="2" charset="2"/>
              </a:rPr>
              <a:t>If healthy, surgery in 3-6 weeks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ym typeface="Wingdings" pitchFamily="2" charset="2"/>
              </a:rPr>
              <a:t>If elderly, comorbidities, non-compliant, then likely </a:t>
            </a:r>
            <a:r>
              <a:rPr lang="en-US" altLang="en-US" dirty="0" err="1" smtClean="0">
                <a:sym typeface="Wingdings" pitchFamily="2" charset="2"/>
              </a:rPr>
              <a:t>nonoperative</a:t>
            </a:r>
            <a:r>
              <a:rPr lang="en-US" altLang="en-US" dirty="0" smtClean="0">
                <a:sym typeface="Wingdings" pitchFamily="2" charset="2"/>
              </a:rPr>
              <a:t> treatment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F11CCC9-0B74-49C3-8C18-EA25A0CA3806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Contraction of GH joint capsule and adherence to the humeral head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Pain with ROM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D183820-490C-46A7-9218-F73622DEF2F1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Expectations: risk to c/l side, 90% recover in 12-18 months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May never fully resolve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Add lidocaine or saline to injection, sometime prior to PT if severe enough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Or subacromial injection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B76E89F-C197-46B1-AE7C-A94289D5832B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Pain – often anterolateral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Transient neuro syxs – weakness, tingling, numbness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Trauma or overhead sport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Not laxity! Instabilty may have laxity, but laxity is asxic…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3A5A46B-3A1E-43B8-BE04-21AFCD69676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Xray could show Hill Sach’s lesion – indentation of posterior aspect of humeral head when should dislocates anteriorly and back of humeral head contacts anterior edge of glenoid OR may see avulsion fracture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MR if no improvement or concern for labrum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Activity modification – no overhead, bench press, etc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AFD46D0-F955-4342-95CF-C268C69D04C9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Xray could show Hill Sach’s lesion – indentation of posterior aspect of humeral head when should dislocates anteriorly and back of humeral head contacts anterior edge of glenoid OR may see avulsion fracture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Activity modification – no overhead, bench press, etc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E4A6A41-6F4C-4132-BE94-7D7B40E31076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Stepped deformity b/t acromion and clavicle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C4F6BCE-6EBA-4B65-B9FC-8B1B8945CBC1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Xray – single AP with both joints or 2 AP views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Zanca view –allows AC to be seen without overlapping bone; AP with 10-15 degree cephalic tilt)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Types i-iii – 2 to 12 weeks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4D59708-04B7-45CD-9800-1093F3C710E9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Narrow based on location of pain and age of patient, sport, trauma, etc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Neurologic causes, referred pain are other examples on the diff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68BB533-A048-4D18-AC06-5119ACBB703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Impingement sxs with AC joint arthritis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BE4DBF8-4527-4C87-B745-F344333A1062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Xrays – typical are AP, scapular Y, and axillary, and stryker notch (4 view); loss of joint space, osteophyte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Activity modification – overhead activities; golf for AC joint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E2C2B0-5821-4D67-BB9A-CAEDCC5D1872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Click/pop with movement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Physical exam: can have positive biceps tests!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Superior labrum anterior posterior = SLAP &amp; Bankart lesion (lower) – associated with dislocation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-pain where biceps tendon anchors to the labrum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- Concomitant RC injury also common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72AA087-DF12-4838-B03A-248A4CF34EB9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Slap tear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MRI – better for anterior tears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195199B-6011-431D-BF4D-9CBD1DCF706A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22A0E1-3716-4CFA-BA38-8F36EB4280A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Clues to tailor your differential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C7E9E5E-B45D-4C3E-A470-81B17F92A81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Popeye, AC separation, muscle atrophy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98FD272-16D1-478F-9A5C-69C2D91D8F9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Normal C7 and T7</a:t>
            </a:r>
          </a:p>
          <a:p>
            <a:r>
              <a:rPr lang="en-US" altLang="en-US" dirty="0" smtClean="0"/>
              <a:t>Flexion – 180, Extension – 60, Abduction – 180, Adduction - 45</a:t>
            </a:r>
          </a:p>
          <a:p>
            <a:r>
              <a:rPr lang="en-US" altLang="en-US" dirty="0" smtClean="0"/>
              <a:t>Internal 60-70, external 90</a:t>
            </a:r>
          </a:p>
          <a:p>
            <a:r>
              <a:rPr lang="en-US" altLang="en-US" dirty="0" smtClean="0"/>
              <a:t>Compare </a:t>
            </a:r>
            <a:r>
              <a:rPr lang="en-US" altLang="en-US" dirty="0" err="1" smtClean="0"/>
              <a:t>biateral</a:t>
            </a:r>
            <a:endParaRPr lang="en-US" alt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A9BB0F3-66D5-47F2-B3B7-4326D22D974F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Bursa – lubrication for RC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D8939C2-9433-4EC1-9889-0594D9AF4EAE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empty can – bring in like 30 degrees</a:t>
            </a:r>
          </a:p>
          <a:p>
            <a:endParaRPr lang="en-US" altLang="en-US" smtClean="0"/>
          </a:p>
          <a:p>
            <a:r>
              <a:rPr lang="en-US" altLang="en-US" smtClean="0"/>
              <a:t>Impingment – RC not intact, can’t prevent cephalad migration of humeral head; </a:t>
            </a:r>
            <a:r>
              <a:rPr lang="en-US" altLang="en-US" b="1" smtClean="0"/>
              <a:t>narrowing of space </a:t>
            </a:r>
            <a:r>
              <a:rPr lang="en-US" altLang="en-US" smtClean="0"/>
              <a:t>b/t acromion and RC; acromion impinges on RC and bursa causing pain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EA664AD-BEA6-45C3-8266-1573848700D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7927533-AEEC-4052-BA40-4483EA07718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Sulcus -  inferior; apprehension – anterior; load and shift – A/P</a:t>
            </a:r>
          </a:p>
          <a:p>
            <a:endParaRPr lang="en-US" altLang="en-US" smtClean="0"/>
          </a:p>
          <a:p>
            <a:r>
              <a:rPr lang="en-US" altLang="en-US" smtClean="0"/>
              <a:t>Release is return of pain or apprehension with release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1D3F223-7EEF-4FCD-8BF5-11B582BB13AC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72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85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77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A31F-A5C2-41B4-83A6-0FB58A02F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02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265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43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153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9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157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5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8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4DD9-E2A1-46C8-999A-08AF7B976129}" type="datetimeFigureOut">
              <a:rPr lang="fa-IR" smtClean="0"/>
              <a:t>20/05/1441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4B22-4714-4840-B313-E6B7D3BFCB7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89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Shoulder pain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5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38" y="-171400"/>
            <a:ext cx="8229600" cy="1143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Image result for shoulder asymmet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957314" cy="30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211960" y="98072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poor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posture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always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using one hand or side of your body for writing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carrying a heavy bag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going about your daily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activities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sedentary lifestyle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uneven hips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pinched nerve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flat feet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osteoporosis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shoulder injuries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weak or tight muscles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overuse or misuse of the shoulders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incorrect sleeping position or only sleeping on one side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using one side of the body to hold objects</a:t>
            </a:r>
          </a:p>
        </p:txBody>
      </p:sp>
    </p:spTree>
    <p:extLst>
      <p:ext uri="{BB962C8B-B14F-4D97-AF65-F5344CB8AC3E}">
        <p14:creationId xmlns:p14="http://schemas.microsoft.com/office/powerpoint/2010/main" val="31656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4661"/>
            <a:ext cx="329446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The Physical Exam</a:t>
            </a:r>
            <a:endParaRPr lang="en-US" dirty="0">
              <a:ea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51285" y="1766889"/>
            <a:ext cx="7543800" cy="40227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/>
              <a:t> </a:t>
            </a:r>
            <a:r>
              <a:rPr lang="en-US" altLang="en-US" sz="2400" dirty="0" smtClean="0"/>
              <a:t>Range of Motion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Active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Passive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Scapular movement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 smtClean="0"/>
              <a:t>Strength Testing</a:t>
            </a:r>
          </a:p>
          <a:p>
            <a:pPr>
              <a:buFont typeface="Calibri" pitchFamily="34" charset="0"/>
              <a:buNone/>
            </a:pPr>
            <a:endParaRPr lang="en-US" altLang="en-US" dirty="0" smtClean="0"/>
          </a:p>
        </p:txBody>
      </p:sp>
      <p:pic>
        <p:nvPicPr>
          <p:cNvPr id="32772" name="Picture 4" descr="el-apleys-scratch-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1" y="4417338"/>
            <a:ext cx="205263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 descr="shoulderRO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65742"/>
            <a:ext cx="2664296" cy="293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The Physical Exam</a:t>
            </a:r>
            <a:endParaRPr lang="en-US" dirty="0">
              <a:ea typeface="ＭＳ Ｐゴシック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Palpation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AC, SC, and GH joints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Biceps tendon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Coracoid process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Acromion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Scapula</a:t>
            </a:r>
          </a:p>
        </p:txBody>
      </p:sp>
      <p:pic>
        <p:nvPicPr>
          <p:cNvPr id="36868" name="Picture 2" descr="shoulder-anato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4" y="1268760"/>
            <a:ext cx="434816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0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Special Tests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  </a:t>
            </a:r>
            <a:r>
              <a:rPr lang="en-US" sz="2400" dirty="0" smtClean="0">
                <a:ea typeface="ＭＳ Ｐゴシック" charset="0"/>
                <a:cs typeface="+mn-cs"/>
              </a:rPr>
              <a:t>Rotator Cuff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“Drop-arm”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“Empty can,” push-off, and resistance testing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Impingement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err="1" smtClean="0">
                <a:ea typeface="ＭＳ Ｐゴシック" charset="0"/>
              </a:rPr>
              <a:t>Neer’s</a:t>
            </a:r>
            <a:endParaRPr lang="en-US" sz="2000" dirty="0">
              <a:ea typeface="ＭＳ Ｐゴシック" charset="0"/>
            </a:endParaRP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Hawkins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38916" name="Picture 2" descr="emptyc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77177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Hawkins-Kenned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25384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Special Tests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Biceps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Speed’s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err="1" smtClean="0">
                <a:ea typeface="ＭＳ Ｐゴシック" charset="0"/>
              </a:rPr>
              <a:t>Yergason’s</a:t>
            </a:r>
            <a:endParaRPr lang="en-US" sz="2000" dirty="0" smtClean="0">
              <a:ea typeface="ＭＳ Ｐゴシック" charset="0"/>
            </a:endParaRPr>
          </a:p>
          <a:p>
            <a:pPr marL="200025" lvl="1" indent="0" eaLnBrk="1" hangingPunct="1">
              <a:buFont typeface="Calibri" charset="0"/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AC Joint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Cross-arm</a:t>
            </a:r>
          </a:p>
        </p:txBody>
      </p:sp>
      <p:pic>
        <p:nvPicPr>
          <p:cNvPr id="40964" name="Picture 2" descr="spee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9" y="1978025"/>
            <a:ext cx="2057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crossar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91" y="1492250"/>
            <a:ext cx="215622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Special Tests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/>
          <a:lstStyle/>
          <a:p>
            <a:pPr eaLnBrk="1" hangingPunct="1"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Shoulder Instability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Sulcus sign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Apprehension, relocation, release 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Load and shift</a:t>
            </a:r>
          </a:p>
        </p:txBody>
      </p:sp>
      <p:pic>
        <p:nvPicPr>
          <p:cNvPr id="43012" name="Picture 2" descr="sulc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889000"/>
            <a:ext cx="1905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loadshif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095625"/>
            <a:ext cx="2821781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Special Tests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/>
          <a:lstStyle/>
          <a:p>
            <a:pPr eaLnBrk="1" hangingPunct="1">
              <a:buFont typeface="Arial"/>
              <a:buChar char="•"/>
              <a:defRPr/>
            </a:pPr>
            <a:r>
              <a:rPr lang="en-US" sz="2200" dirty="0" smtClean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Labrum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O’Brien’s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Crank test</a:t>
            </a:r>
          </a:p>
          <a:p>
            <a:pPr lvl="2" eaLnBrk="1" hangingPunct="1">
              <a:buFont typeface="Arial"/>
              <a:buChar char="•"/>
              <a:defRPr/>
            </a:pPr>
            <a:r>
              <a:rPr lang="en-US" sz="2000" dirty="0" err="1" smtClean="0">
                <a:ea typeface="ＭＳ Ｐゴシック" charset="0"/>
              </a:rPr>
              <a:t>SLAPprehension</a:t>
            </a:r>
            <a:endParaRPr lang="en-US" sz="2000" dirty="0" smtClean="0">
              <a:ea typeface="ＭＳ Ｐゴシック" charset="0"/>
            </a:endParaRPr>
          </a:p>
          <a:p>
            <a:pPr marL="384175" lvl="2" indent="0" eaLnBrk="1" hangingPunct="1">
              <a:buFont typeface="Calibri" charset="0"/>
              <a:buNone/>
              <a:defRPr/>
            </a:pPr>
            <a:endParaRPr lang="en-US" sz="1800" dirty="0">
              <a:ea typeface="ＭＳ Ｐゴシック" charset="0"/>
            </a:endParaRPr>
          </a:p>
        </p:txBody>
      </p:sp>
      <p:pic>
        <p:nvPicPr>
          <p:cNvPr id="45060" name="Picture 2" descr="obri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94" y="16827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cran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48" y="2190750"/>
            <a:ext cx="226337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1572" r="-1614" b="7915"/>
          <a:stretch/>
        </p:blipFill>
        <p:spPr bwMode="auto">
          <a:xfrm>
            <a:off x="1917700" y="0"/>
            <a:ext cx="90805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Specific Examples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2"/>
          <a:lstStyle/>
          <a:p>
            <a:pPr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 Rotator Cuff Pathology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 “Frozen Shoulder”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Shoulder Instability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AC Joint Separation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Arthritis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Labral Tear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“SICK Scapula”</a:t>
            </a:r>
          </a:p>
          <a:p>
            <a:pPr eaLnBrk="1" hangingPunct="1">
              <a:buFont typeface="Arial"/>
              <a:buChar char="•"/>
              <a:defRPr/>
            </a:pPr>
            <a:endParaRPr lang="en-US" sz="2400" dirty="0">
              <a:ea typeface="ＭＳ Ｐゴシック" charset="0"/>
            </a:endParaRPr>
          </a:p>
          <a:p>
            <a:pPr marL="0" indent="0" eaLnBrk="1" hangingPunct="1">
              <a:buFont typeface="Calibri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 eaLnBrk="1" hangingPunct="1">
              <a:buFont typeface="Calibri" charset="0"/>
              <a:buNone/>
              <a:defRPr/>
            </a:pPr>
            <a:r>
              <a:rPr lang="en-US" sz="2600" b="1" dirty="0" smtClean="0">
                <a:ea typeface="ＭＳ Ｐゴシック" charset="0"/>
              </a:rPr>
              <a:t>Main points</a:t>
            </a:r>
            <a:r>
              <a:rPr lang="en-US" sz="2400" dirty="0" smtClean="0">
                <a:ea typeface="ＭＳ Ｐゴシック" charset="0"/>
              </a:rPr>
              <a:t>:</a:t>
            </a:r>
          </a:p>
          <a:p>
            <a:pPr marL="0" indent="0" eaLnBrk="1" hangingPunct="1">
              <a:buFont typeface="Calibri" charset="0"/>
              <a:buNone/>
              <a:defRPr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Presenting symptoms</a:t>
            </a:r>
          </a:p>
          <a:p>
            <a:pPr marL="0" indent="0" eaLnBrk="1" hangingPunct="1">
              <a:buFont typeface="Calibri" charset="0"/>
              <a:buNone/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PE findings</a:t>
            </a:r>
          </a:p>
          <a:p>
            <a:pPr marL="0" indent="0" eaLnBrk="1" hangingPunct="1">
              <a:buFont typeface="Calibri" charset="0"/>
              <a:buNone/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Diagnosis</a:t>
            </a:r>
          </a:p>
          <a:p>
            <a:pPr marL="0" indent="0" eaLnBrk="1" hangingPunct="1">
              <a:buFont typeface="Calibri" charset="0"/>
              <a:buNone/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 smtClean="0">
                <a:ea typeface="ＭＳ Ｐゴシック" charset="0"/>
              </a:rPr>
              <a:t>Conservative treatment or refer?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Rotator Cuff Pathology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Xray – often negative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smtClean="0"/>
              <a:t>Ultrasound</a:t>
            </a:r>
            <a:endParaRPr lang="en-US" altLang="en-US" sz="200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Consider MRI if planning for surgery</a:t>
            </a:r>
          </a:p>
          <a:p>
            <a:pPr lvl="1" eaLnBrk="1" hangingPunct="1">
              <a:buFont typeface="Calibri" pitchFamily="34" charset="0"/>
              <a:buNone/>
            </a:pPr>
            <a:endParaRPr lang="en-US" altLang="en-US" sz="200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Tendinopathy or impingement – conservative treatment, </a:t>
            </a:r>
            <a:r>
              <a:rPr lang="en-US" altLang="en-US" sz="2000" smtClean="0">
                <a:sym typeface="Wingdings" pitchFamily="2" charset="2"/>
              </a:rPr>
              <a:t>PT, subacromial GC injection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>
                <a:sym typeface="Wingdings" pitchFamily="2" charset="2"/>
              </a:rPr>
              <a:t>Partial-thickness tear – PT (up to 12 weeks), possibly subacromial GC injection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>
                <a:sym typeface="Wingdings" pitchFamily="2" charset="2"/>
              </a:rPr>
              <a:t>Full-thickness tear – Ortho referral </a:t>
            </a:r>
          </a:p>
        </p:txBody>
      </p:sp>
      <p:pic>
        <p:nvPicPr>
          <p:cNvPr id="5120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RCtea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6" y="469901"/>
            <a:ext cx="2020491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b="1" dirty="0"/>
              <a:t>The shoulder is the most mobile joint in the</a:t>
            </a:r>
          </a:p>
          <a:p>
            <a:pPr marL="0" indent="0" algn="l" rtl="0">
              <a:buNone/>
            </a:pPr>
            <a:r>
              <a:rPr lang="en-US" b="1" dirty="0" smtClean="0"/>
              <a:t>    human body</a:t>
            </a:r>
          </a:p>
          <a:p>
            <a:pPr marL="0" indent="0" algn="l" rtl="0">
              <a:buNone/>
            </a:pPr>
            <a:endParaRPr lang="en-US" b="1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b="1" dirty="0"/>
              <a:t>Shoulder pain involves any pain in or around the shoulder </a:t>
            </a:r>
            <a:r>
              <a:rPr lang="en-US" b="1" dirty="0" smtClean="0"/>
              <a:t>joint</a:t>
            </a:r>
          </a:p>
          <a:p>
            <a:pPr algn="l" rtl="0">
              <a:buFont typeface="Wingdings" pitchFamily="2" charset="2"/>
              <a:buChar char="q"/>
            </a:pPr>
            <a:endParaRPr lang="en-US" b="1" dirty="0"/>
          </a:p>
          <a:p>
            <a:pPr algn="l" rtl="0">
              <a:buFont typeface="Wingdings" pitchFamily="2" charset="2"/>
              <a:buChar char="q"/>
            </a:pPr>
            <a:r>
              <a:rPr lang="en-US" b="1" dirty="0"/>
              <a:t>Shoulder pain is a most common MSK complain</a:t>
            </a:r>
          </a:p>
          <a:p>
            <a:pPr algn="l" rtl="0">
              <a:buFont typeface="Wingdings" pitchFamily="2" charset="2"/>
              <a:buChar char="q"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most mobile joint in human b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41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400">
                <a:ea typeface="ＭＳ Ｐゴシック" charset="-128"/>
              </a:rPr>
              <a:t>“Frozen Shoulder” (Adhesive Capsulitis)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Presentation &amp; symptoms: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Pain, often &gt;3 months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Progressive loss of ROM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Age &gt;40yo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Risk factors: immobility, DM, hypothyroidism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Physical exam findings: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Limited active ROM, external rotation often 50% normal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smtClean="0"/>
              <a:t>Endpoint with passive ROM</a:t>
            </a:r>
          </a:p>
        </p:txBody>
      </p:sp>
      <p:pic>
        <p:nvPicPr>
          <p:cNvPr id="5325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 descr="froz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1" y="1885950"/>
            <a:ext cx="28479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400">
                <a:ea typeface="ＭＳ Ｐゴシック" charset="-128"/>
              </a:rPr>
              <a:t>“Frozen Shoulder” (Adhesive Capsulitis)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smtClean="0"/>
              <a:t>CLINICAL</a:t>
            </a:r>
            <a:r>
              <a:rPr lang="en-US" altLang="en-US" sz="2000" smtClean="0"/>
              <a:t>!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Xray if need to rule-out fracture or OA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US later if concerned for RC pathology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Set expectations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Pain control, gentle ROM exercises/</a:t>
            </a:r>
            <a:r>
              <a:rPr lang="en-US" altLang="en-US" sz="2000" b="1" smtClean="0"/>
              <a:t>PT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If severe, intra-articular GC injection under fluoroscopy</a:t>
            </a:r>
          </a:p>
        </p:txBody>
      </p:sp>
    </p:spTree>
    <p:extLst>
      <p:ext uri="{BB962C8B-B14F-4D97-AF65-F5344CB8AC3E}">
        <p14:creationId xmlns:p14="http://schemas.microsoft.com/office/powerpoint/2010/main" val="37920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Shoulder (GH) Instability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Presentation &amp; symptoms: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Pain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Instability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Age &lt; 40yo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Transient neurologic symptoms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History of dislocation or subluxation</a:t>
            </a:r>
            <a:endParaRPr lang="en-US" altLang="en-US" sz="240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Physical exam findings: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+ sulcus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+ apprehension &amp; relocation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+ load &amp; shift testing</a:t>
            </a:r>
          </a:p>
        </p:txBody>
      </p:sp>
      <p:pic>
        <p:nvPicPr>
          <p:cNvPr id="57348" name="Picture 3" descr="hypermobile-shoulders-e14104528326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2550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Shoulder (GH) Instability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Clinical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Xrays often normal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MR arthrogram if no improvement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Activity modification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PT focused on aggressive strengthening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Refer to Ortho if no improvement with PT or if </a:t>
            </a:r>
            <a:r>
              <a:rPr lang="en-US" altLang="en-US" sz="2000" b="1" smtClean="0"/>
              <a:t>recurrent dislocation</a:t>
            </a:r>
          </a:p>
        </p:txBody>
      </p:sp>
      <p:pic>
        <p:nvPicPr>
          <p:cNvPr id="5939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Acute Shoulder Dislocation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Physical Exam: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External rotation &amp; abduction, palpable humeral head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Check innervation of skin over lateral deltoid! (Axillary nerve)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smtClean="0"/>
              <a:t> </a:t>
            </a:r>
            <a:r>
              <a:rPr lang="en-US" altLang="en-US" sz="2400" smtClean="0"/>
              <a:t>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smtClean="0"/>
              <a:t>Clinical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smtClean="0"/>
              <a:t>Xray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smtClean="0"/>
              <a:t>Relocate &amp; immobilize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200" smtClean="0"/>
              <a:t>ROM exercises within 7-10 days </a:t>
            </a:r>
            <a:r>
              <a:rPr lang="en-US" altLang="en-US" sz="2200" smtClean="0">
                <a:sym typeface="Wingdings" pitchFamily="2" charset="2"/>
              </a:rPr>
              <a:t> </a:t>
            </a:r>
            <a:r>
              <a:rPr lang="en-US" altLang="en-US" sz="2200" smtClean="0"/>
              <a:t>aggressive rehab program</a:t>
            </a:r>
          </a:p>
        </p:txBody>
      </p:sp>
      <p:pic>
        <p:nvPicPr>
          <p:cNvPr id="61444" name="Picture 5" descr="Shoulder-Dislocation-300x1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28575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0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AC Joint Separation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Presentation &amp; symptoms: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Direct blow to shoulder or FOOSH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Male contact sport athlete, ~20yo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Pain/swelling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Physical exam findings: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Pain and swelling over AC joint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“Stepped” deformity if more severe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+ cross-arm test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+ painful arc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2000" smtClean="0"/>
          </a:p>
        </p:txBody>
      </p:sp>
      <p:pic>
        <p:nvPicPr>
          <p:cNvPr id="6349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 descr="A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448"/>
            <a:ext cx="30432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 descr="accl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031875"/>
            <a:ext cx="3733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AC Joint Separation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5540" name="Content Placeholder 2"/>
          <p:cNvSpPr>
            <a:spLocks noGrp="1"/>
          </p:cNvSpPr>
          <p:nvPr>
            <p:ph idx="1"/>
          </p:nvPr>
        </p:nvSpPr>
        <p:spPr>
          <a:xfrm>
            <a:off x="822722" y="2100264"/>
            <a:ext cx="7543800" cy="40227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Clinical +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Xray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2000" smtClean="0"/>
          </a:p>
          <a:p>
            <a:pPr lvl="1" eaLnBrk="1" hangingPunct="1">
              <a:buFont typeface="Arial" pitchFamily="34" charset="0"/>
              <a:buChar char="•"/>
            </a:pPr>
            <a:endParaRPr lang="en-US" altLang="en-US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mtClean="0"/>
              <a:t> </a:t>
            </a:r>
            <a:r>
              <a:rPr lang="en-US" altLang="en-US" sz="2400" smtClean="0"/>
              <a:t>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Types I-III: Non-operative (rest, ice, analgesics, sling for immobilization, PT)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Types IV+: Ortho referral for surgery</a:t>
            </a:r>
          </a:p>
        </p:txBody>
      </p:sp>
    </p:spTree>
    <p:extLst>
      <p:ext uri="{BB962C8B-B14F-4D97-AF65-F5344CB8AC3E}">
        <p14:creationId xmlns:p14="http://schemas.microsoft.com/office/powerpoint/2010/main" val="14814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Shoulder Arthritis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Presentation &amp; symptoms: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Age &gt;50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Progressive pain with activity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Decreased ROM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Impingement symptoms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History of rotator cuff injury, previous trauma, or shoulder surgery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Physical exam findings: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AC joint: tenderness over AC joint, pain at extreme internal rotation, + cross-arm test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GH joint: decreased ROM, pain and crepitus at extremes of motion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400" smtClean="0"/>
          </a:p>
        </p:txBody>
      </p:sp>
      <p:pic>
        <p:nvPicPr>
          <p:cNvPr id="6758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AC-DJ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69" y="539750"/>
            <a:ext cx="2297906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Shoulder Arthritis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Diagnosis: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Clinical +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smtClean="0"/>
              <a:t>Xray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AC joint: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1800" smtClean="0"/>
              <a:t>Activity modification, NSAIDs, GC injection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GH joint</a:t>
            </a:r>
            <a:r>
              <a:rPr lang="en-US" altLang="en-US" sz="2200" smtClean="0"/>
              <a:t>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1800" smtClean="0"/>
              <a:t>Goal = maintain function with adequate pain control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1800" smtClean="0"/>
              <a:t>PT, glucosamine &amp; chondroitin, intra-articular GC injection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1800" smtClean="0"/>
              <a:t>Referral to Ortho if conservative treatment fails</a:t>
            </a:r>
          </a:p>
          <a:p>
            <a:pPr lvl="2" eaLnBrk="1" hangingPunct="1">
              <a:buFont typeface="Arial" pitchFamily="34" charset="0"/>
              <a:buChar char="•"/>
            </a:pPr>
            <a:endParaRPr lang="en-US" altLang="en-US" sz="1800" smtClean="0"/>
          </a:p>
          <a:p>
            <a:pPr lvl="2" eaLnBrk="1" hangingPunct="1">
              <a:buFont typeface="Arial" pitchFamily="34" charset="0"/>
              <a:buChar char="•"/>
            </a:pPr>
            <a:endParaRPr lang="en-US" altLang="en-US" sz="1800" smtClean="0"/>
          </a:p>
        </p:txBody>
      </p:sp>
      <p:pic>
        <p:nvPicPr>
          <p:cNvPr id="6963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 descr="gharthrit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046164"/>
            <a:ext cx="1916906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Labral</a:t>
            </a:r>
            <a:r>
              <a:rPr lang="en-US" dirty="0" smtClean="0">
                <a:ea typeface="+mj-ea"/>
                <a:cs typeface="+mj-cs"/>
              </a:rPr>
              <a:t> Tear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Char char="•"/>
            </a:pPr>
            <a:r>
              <a:rPr lang="en-US" altLang="en-US" sz="2400" dirty="0" smtClean="0"/>
              <a:t> Presentation &amp; Symptoms:</a:t>
            </a:r>
          </a:p>
          <a:p>
            <a:pPr lvl="1" algn="l" rtl="0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Pain +/- instability</a:t>
            </a:r>
          </a:p>
          <a:p>
            <a:pPr lvl="1" algn="l" rtl="0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Clicking/popping</a:t>
            </a:r>
          </a:p>
          <a:p>
            <a:pPr lvl="1" algn="l" rtl="0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Overhead athlete, history of dislocation, history of trauma</a:t>
            </a:r>
            <a:endParaRPr lang="en-US" altLang="en-US" sz="2200" dirty="0" smtClean="0"/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altLang="en-US" sz="2400" dirty="0" smtClean="0"/>
              <a:t> Physical Exam:</a:t>
            </a:r>
          </a:p>
          <a:p>
            <a:pPr lvl="1" algn="l" rtl="0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Pain with passive external rotation</a:t>
            </a:r>
          </a:p>
          <a:p>
            <a:pPr lvl="1" algn="l" rtl="0"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Pain with palpation of </a:t>
            </a:r>
            <a:r>
              <a:rPr lang="en-US" altLang="en-US" sz="2000" dirty="0" err="1" smtClean="0"/>
              <a:t>bicipital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groove</a:t>
            </a:r>
            <a:endParaRPr lang="en-US" altLang="en-US" sz="2000" dirty="0" smtClean="0"/>
          </a:p>
        </p:txBody>
      </p:sp>
      <p:pic>
        <p:nvPicPr>
          <p:cNvPr id="7168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 descr="slap-lesion_2-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28967"/>
            <a:ext cx="2880320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Anatomy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History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Physical exam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Etiology</a:t>
            </a:r>
          </a:p>
          <a:p>
            <a:pPr algn="l" rtl="0"/>
            <a:r>
              <a:rPr lang="en-US" b="1" i="1" dirty="0" smtClean="0">
                <a:solidFill>
                  <a:srgbClr val="FF0000"/>
                </a:solidFill>
              </a:rPr>
              <a:t>approach</a:t>
            </a:r>
            <a:endParaRPr lang="fa-I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Labral</a:t>
            </a:r>
            <a:r>
              <a:rPr lang="en-US" dirty="0" smtClean="0">
                <a:ea typeface="+mj-ea"/>
                <a:cs typeface="+mj-cs"/>
              </a:rPr>
              <a:t> Tear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Diagnosis: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Xrays usually normal but may show Hills-Sach lesion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smtClean="0"/>
              <a:t>MRI or MR arthrogram</a:t>
            </a:r>
            <a:endParaRPr lang="en-US" altLang="en-US" sz="200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400" smtClean="0"/>
              <a:t> Management: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Conservative: rest, NSAIDs </a:t>
            </a:r>
            <a:r>
              <a:rPr lang="en-US" altLang="en-US" sz="2000" smtClean="0">
                <a:sym typeface="Wingdings" pitchFamily="2" charset="2"/>
              </a:rPr>
              <a:t></a:t>
            </a:r>
            <a:r>
              <a:rPr lang="en-US" altLang="en-US" sz="2000" smtClean="0"/>
              <a:t> PT </a:t>
            </a:r>
            <a:endParaRPr lang="en-US" altLang="en-US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/>
              <a:t>Operative: Ortho referral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1800" smtClean="0"/>
              <a:t>If conservative measures fail, larger tears, concomitant RC tear</a:t>
            </a:r>
          </a:p>
        </p:txBody>
      </p:sp>
      <p:pic>
        <p:nvPicPr>
          <p:cNvPr id="7373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189539"/>
            <a:ext cx="10525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Peterson_figure05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9075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Shoulder Summary</a:t>
            </a:r>
          </a:p>
        </p:txBody>
      </p:sp>
      <p:graphicFrame>
        <p:nvGraphicFramePr>
          <p:cNvPr id="117807" name="Group 47"/>
          <p:cNvGraphicFramePr>
            <a:graphicFrameLocks noGrp="1"/>
          </p:cNvGraphicFramePr>
          <p:nvPr>
            <p:ph idx="1"/>
          </p:nvPr>
        </p:nvGraphicFramePr>
        <p:xfrm>
          <a:off x="533400" y="685800"/>
          <a:ext cx="8305800" cy="6019801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History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Physical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Diagnosis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&lt;25, new Activity, Trauma, Overhead Sports, Acute or Chronic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Apprehension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Shoulder Instability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25-40, gradual onset, pain overhead activity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Empty Can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Neer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Stage I Impingement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(Supraspinatous Tendonopathy)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&gt;40, gradual onset, pain overhead activity, night pain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Empty Can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Neer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Hawkins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Stage II/III Impingement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(partial/complete rotator cuff tear)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Gradual onset painful stiff shoulder.  Often no h/o trauma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Decrease active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passive 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+Neer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Adhesive Capsulitis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Repetitive motion, new lifting regimen, 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Speed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+ Yergason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Biceps Tendonitis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(if Popeye, Biceps Tendon Rupture)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Shoulder anat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04867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0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9200" y="762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The Rotator Cuff Muscles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05088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a-IR"/>
          </a:p>
        </p:txBody>
      </p:sp>
      <p:pic>
        <p:nvPicPr>
          <p:cNvPr id="18436" name="Picture 4" descr="shoulder anatomy an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1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houlder anatomry pos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724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10400" y="55626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117725" y="5392738"/>
            <a:ext cx="53498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/>
              <a:t>Rotator Cuff</a:t>
            </a:r>
          </a:p>
          <a:p>
            <a:pPr lvl="1" algn="l" eaLnBrk="1" hangingPunct="1"/>
            <a:r>
              <a:rPr lang="en-US" b="1" dirty="0"/>
              <a:t>S</a:t>
            </a:r>
            <a:r>
              <a:rPr lang="en-US" dirty="0"/>
              <a:t>upraspinatus:  Abduction</a:t>
            </a:r>
          </a:p>
          <a:p>
            <a:pPr lvl="1" algn="l" eaLnBrk="1" hangingPunct="1"/>
            <a:r>
              <a:rPr lang="en-US" b="1" dirty="0" err="1"/>
              <a:t>I</a:t>
            </a:r>
            <a:r>
              <a:rPr lang="en-US" dirty="0" err="1"/>
              <a:t>nfraspinatus</a:t>
            </a:r>
            <a:r>
              <a:rPr lang="en-US" dirty="0"/>
              <a:t>:    External rotation</a:t>
            </a:r>
          </a:p>
          <a:p>
            <a:pPr lvl="1" algn="l" eaLnBrk="1" hangingPunct="1"/>
            <a:r>
              <a:rPr lang="en-US" b="1" dirty="0" err="1"/>
              <a:t>T</a:t>
            </a:r>
            <a:r>
              <a:rPr lang="en-US" dirty="0" err="1"/>
              <a:t>eres</a:t>
            </a:r>
            <a:r>
              <a:rPr lang="en-US" dirty="0"/>
              <a:t> Minor:      External rotation</a:t>
            </a:r>
          </a:p>
          <a:p>
            <a:pPr lvl="1" algn="l" eaLnBrk="1" hangingPunct="1"/>
            <a:r>
              <a:rPr lang="en-US" b="1" dirty="0" err="1"/>
              <a:t>S</a:t>
            </a:r>
            <a:r>
              <a:rPr lang="en-US" dirty="0" err="1"/>
              <a:t>ubscapularis</a:t>
            </a:r>
            <a:r>
              <a:rPr lang="en-US" dirty="0"/>
              <a:t>:   Internal rotation</a:t>
            </a: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0" y="16764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8153400" y="18288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5562600" y="1295400"/>
            <a:ext cx="1524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>
            <a:off x="6934200" y="2895600"/>
            <a:ext cx="14478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>
            <a:off x="6858000" y="2590800"/>
            <a:ext cx="15240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>
            <a:off x="2286000" y="914400"/>
            <a:ext cx="5334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1828800" y="2971800"/>
            <a:ext cx="152400" cy="1066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 animBg="1"/>
      <p:bldP spid="94217" grpId="0" animBg="1"/>
      <p:bldP spid="94218" grpId="0" animBg="1"/>
      <p:bldP spid="94220" grpId="0" animBg="1"/>
      <p:bldP spid="94221" grpId="0" animBg="1"/>
      <p:bldP spid="94222" grpId="0" animBg="1"/>
      <p:bldP spid="94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17/5384810/data/images/im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5312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MSK Shoulder Pain Differential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76313" y="1957389"/>
            <a:ext cx="7543800" cy="40227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 Articular Causes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Glenohumeral</a:t>
            </a:r>
            <a:r>
              <a:rPr lang="en-US" sz="2000" dirty="0">
                <a:ea typeface="ＭＳ Ｐゴシック" charset="0"/>
              </a:rPr>
              <a:t> (GH) and </a:t>
            </a:r>
            <a:r>
              <a:rPr lang="en-US" sz="2000" dirty="0" err="1">
                <a:ea typeface="ＭＳ Ｐゴシック" charset="0"/>
              </a:rPr>
              <a:t>acromoclavicular</a:t>
            </a:r>
            <a:r>
              <a:rPr lang="en-US" sz="2000" dirty="0">
                <a:ea typeface="ＭＳ Ｐゴシック" charset="0"/>
              </a:rPr>
              <a:t> (AC) </a:t>
            </a:r>
            <a:r>
              <a:rPr lang="en-US" sz="2000" dirty="0" smtClean="0">
                <a:ea typeface="ＭＳ Ｐゴシック" charset="0"/>
              </a:rPr>
              <a:t>arthritis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smtClean="0">
                <a:ea typeface="ＭＳ Ｐゴシック" charset="0"/>
              </a:rPr>
              <a:t>Ligamentous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 err="1">
                <a:ea typeface="ＭＳ Ｐゴシック" charset="0"/>
              </a:rPr>
              <a:t>labral</a:t>
            </a:r>
            <a:r>
              <a:rPr lang="en-US" sz="2000" dirty="0">
                <a:ea typeface="ＭＳ Ｐゴシック" charset="0"/>
              </a:rPr>
              <a:t> lesions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GH and AC joint instability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Osseus</a:t>
            </a:r>
            <a:r>
              <a:rPr lang="en-US" sz="2000" dirty="0">
                <a:ea typeface="ＭＳ Ｐゴシック" charset="0"/>
              </a:rPr>
              <a:t>: fracture, osteonecrosis, neoplasm, </a:t>
            </a:r>
            <a:r>
              <a:rPr lang="en-US" sz="2000" dirty="0" smtClean="0">
                <a:ea typeface="ＭＳ Ｐゴシック" charset="0"/>
              </a:rPr>
              <a:t>infection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Periarticular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Causes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Chronic impingement and rotator cuff tendinitis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Bicep tendinitis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Rotator cuff and long biceps tendon tears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 err="1">
                <a:ea typeface="ＭＳ Ｐゴシック" charset="0"/>
              </a:rPr>
              <a:t>Subacromial</a:t>
            </a:r>
            <a:r>
              <a:rPr lang="en-US" sz="2000" dirty="0">
                <a:ea typeface="ＭＳ Ｐゴシック" charset="0"/>
              </a:rPr>
              <a:t> bursitis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Adhesive capsulitis</a:t>
            </a:r>
          </a:p>
          <a:p>
            <a:pPr marL="200025" lvl="1" indent="0" eaLnBrk="1" hangingPunct="1">
              <a:buFont typeface="Calibri" charset="0"/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Taking Your History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0227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3"/>
          <a:lstStyle/>
          <a:p>
            <a:pPr algn="l" rtl="0"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Age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Hand dominance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Occupation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Sports/physical activities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 Trauma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Onset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Location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 Character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 Duration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Radiation 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Aggravating/relieving factors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Night pain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Effect on shoulder function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Stiffness/restriction of movement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Grinding or clicking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>
                <a:ea typeface="ＭＳ Ｐゴシック" charset="0"/>
                <a:cs typeface="+mn-cs"/>
              </a:rPr>
              <a:t> </a:t>
            </a:r>
            <a:r>
              <a:rPr lang="en-US" sz="2300" dirty="0" smtClean="0">
                <a:ea typeface="ＭＳ Ｐゴシック" charset="0"/>
                <a:cs typeface="+mn-cs"/>
              </a:rPr>
              <a:t>Weakness</a:t>
            </a:r>
          </a:p>
          <a:p>
            <a:pPr algn="l" rtl="0" eaLnBrk="1" hangingPunct="1">
              <a:buFont typeface="Arial"/>
              <a:buChar char="•"/>
              <a:defRPr/>
            </a:pPr>
            <a:r>
              <a:rPr lang="en-US" sz="2300" dirty="0" smtClean="0">
                <a:ea typeface="ＭＳ Ｐゴシック" charset="0"/>
                <a:cs typeface="+mn-cs"/>
              </a:rPr>
              <a:t> Numbness/tingling Pain</a:t>
            </a:r>
            <a:endParaRPr lang="en-US" sz="2300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Physical Exam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numCol="2"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 </a:t>
            </a:r>
            <a:r>
              <a:rPr lang="en-US" sz="2800" dirty="0" smtClean="0">
                <a:ea typeface="ＭＳ Ｐゴシック" charset="0"/>
                <a:cs typeface="+mn-cs"/>
              </a:rPr>
              <a:t>Inspection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Asymmetry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Bony deformity or abnormal contour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Muscle atrophy or bulge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Scapular winging</a:t>
            </a:r>
          </a:p>
        </p:txBody>
      </p:sp>
      <p:pic>
        <p:nvPicPr>
          <p:cNvPr id="30724" name="Picture 2" descr="popey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4144"/>
            <a:ext cx="2312194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132"/>
            <a:ext cx="2880320" cy="2520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1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1603</Words>
  <Application>Microsoft Office PowerPoint</Application>
  <PresentationFormat>On-screen Show (4:3)</PresentationFormat>
  <Paragraphs>349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Shoulder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MSK Shoulder Pain Differential</vt:lpstr>
      <vt:lpstr>Taking Your History</vt:lpstr>
      <vt:lpstr>The Physical Exam</vt:lpstr>
      <vt:lpstr>PowerPoint Presentation</vt:lpstr>
      <vt:lpstr>The Physical Exam</vt:lpstr>
      <vt:lpstr>The Physical Exam</vt:lpstr>
      <vt:lpstr>Special Tests</vt:lpstr>
      <vt:lpstr>Special Tests</vt:lpstr>
      <vt:lpstr>Special Tests</vt:lpstr>
      <vt:lpstr>Special Tests</vt:lpstr>
      <vt:lpstr>PowerPoint Presentation</vt:lpstr>
      <vt:lpstr>Specific Examples</vt:lpstr>
      <vt:lpstr>Rotator Cuff Pathology</vt:lpstr>
      <vt:lpstr>“Frozen Shoulder” (Adhesive Capsulitis)</vt:lpstr>
      <vt:lpstr>“Frozen Shoulder” (Adhesive Capsulitis)</vt:lpstr>
      <vt:lpstr>Shoulder (GH) Instability</vt:lpstr>
      <vt:lpstr>Shoulder (GH) Instability</vt:lpstr>
      <vt:lpstr>Acute Shoulder Dislocation</vt:lpstr>
      <vt:lpstr>AC Joint Separation</vt:lpstr>
      <vt:lpstr>AC Joint Separation</vt:lpstr>
      <vt:lpstr>Shoulder Arthritis</vt:lpstr>
      <vt:lpstr>Shoulder Arthritis</vt:lpstr>
      <vt:lpstr>Labral Tear</vt:lpstr>
      <vt:lpstr>Labral Tear</vt:lpstr>
      <vt:lpstr>Shoulder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pain</dc:title>
  <dc:creator>TakNovin</dc:creator>
  <cp:lastModifiedBy>TakNovin</cp:lastModifiedBy>
  <cp:revision>10</cp:revision>
  <dcterms:created xsi:type="dcterms:W3CDTF">2018-11-18T05:04:09Z</dcterms:created>
  <dcterms:modified xsi:type="dcterms:W3CDTF">2020-01-15T02:45:24Z</dcterms:modified>
</cp:coreProperties>
</file>