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318" r:id="rId18"/>
    <p:sldId id="300" r:id="rId19"/>
    <p:sldId id="301" r:id="rId20"/>
    <p:sldId id="302" r:id="rId21"/>
    <p:sldId id="303" r:id="rId22"/>
    <p:sldId id="273" r:id="rId23"/>
    <p:sldId id="313" r:id="rId24"/>
    <p:sldId id="314" r:id="rId25"/>
    <p:sldId id="276" r:id="rId26"/>
    <p:sldId id="259" r:id="rId27"/>
    <p:sldId id="277" r:id="rId28"/>
    <p:sldId id="284" r:id="rId29"/>
    <p:sldId id="262" r:id="rId30"/>
    <p:sldId id="290" r:id="rId31"/>
    <p:sldId id="291" r:id="rId32"/>
    <p:sldId id="292" r:id="rId33"/>
    <p:sldId id="293" r:id="rId34"/>
    <p:sldId id="295" r:id="rId35"/>
    <p:sldId id="296" r:id="rId36"/>
    <p:sldId id="319" r:id="rId37"/>
    <p:sldId id="297" r:id="rId38"/>
    <p:sldId id="316" r:id="rId39"/>
    <p:sldId id="298" r:id="rId40"/>
    <p:sldId id="299" r:id="rId41"/>
    <p:sldId id="304" r:id="rId42"/>
    <p:sldId id="266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5" r:id="rId5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7C8AFB-6C43-40D6-A17C-26F372E8D61F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3C1B45-55E8-456A-8416-72E93E86388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782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1F49-DF1F-4021-A544-A68445C36E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74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030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1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65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738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767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25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69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4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1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78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AB0E-A0C3-482E-A28C-062ED020B8AD}" type="datetimeFigureOut">
              <a:rPr lang="fa-IR" smtClean="0"/>
              <a:t>11/05/1441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2205-670F-41C3-A1CB-040631395CB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4930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32" y="404664"/>
            <a:ext cx="7772400" cy="1470025"/>
          </a:xfrm>
        </p:spPr>
        <p:txBody>
          <a:bodyPr/>
          <a:lstStyle/>
          <a:p>
            <a:r>
              <a:rPr lang="en-US" dirty="0" err="1" smtClean="0"/>
              <a:t>Rhematoid</a:t>
            </a:r>
            <a:r>
              <a:rPr lang="en-US" dirty="0" smtClean="0"/>
              <a:t> arthritis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7704856" cy="175260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/>
              <a:t>Dr</a:t>
            </a:r>
            <a:r>
              <a:rPr lang="en-US" sz="2400" dirty="0"/>
              <a:t> </a:t>
            </a:r>
            <a:r>
              <a:rPr lang="en-US" sz="2400" dirty="0" err="1"/>
              <a:t>Saremi</a:t>
            </a:r>
            <a:r>
              <a:rPr lang="en-US" sz="2400" dirty="0"/>
              <a:t>. BUMS, Associated professor of rheumatology</a:t>
            </a:r>
          </a:p>
          <a:p>
            <a:pPr algn="l" rtl="0"/>
            <a:r>
              <a:rPr lang="en-US" sz="2400" dirty="0"/>
              <a:t>@</a:t>
            </a:r>
            <a:r>
              <a:rPr lang="en-US" sz="2400" dirty="0" err="1"/>
              <a:t>drzsaremi</a:t>
            </a:r>
            <a:endParaRPr lang="en-US" sz="2400" dirty="0"/>
          </a:p>
          <a:p>
            <a:pPr algn="l" rtl="0"/>
            <a:r>
              <a:rPr lang="en-US" sz="2400" dirty="0"/>
              <a:t>www.drzeinabsaremi.ir</a:t>
            </a:r>
            <a:endParaRPr lang="fa-IR" sz="2400" dirty="0"/>
          </a:p>
          <a:p>
            <a:endParaRPr lang="fa-IR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3899" t="28418" r="47511" b="27296"/>
          <a:stretch/>
        </p:blipFill>
        <p:spPr bwMode="auto">
          <a:xfrm>
            <a:off x="3203848" y="1484784"/>
            <a:ext cx="3312368" cy="3153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712" t="32703" r="31615" b="28883"/>
          <a:stretch/>
        </p:blipFill>
        <p:spPr bwMode="auto">
          <a:xfrm>
            <a:off x="1763688" y="1988840"/>
            <a:ext cx="5472608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1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5300" y="444500"/>
            <a:ext cx="55880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Articular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manifestation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298700"/>
            <a:ext cx="1778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260600"/>
            <a:ext cx="2616200" cy="407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affected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joint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aggravated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by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movemnt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common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symptom.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Morning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stiffness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≥1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hr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Joints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involved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2800" dirty="0" smtClean="0">
                <a:solidFill>
                  <a:srgbClr val="FFFFFF"/>
                </a:solidFill>
                <a:latin typeface="Symbol" pitchFamily="18" charset="0"/>
                <a:cs typeface="Symbol" pitchFamily="18" charset="0"/>
              </a:rPr>
              <a:t></a:t>
            </a:r>
          </a:p>
        </p:txBody>
      </p:sp>
    </p:spTree>
    <p:extLst>
      <p:ext uri="{BB962C8B-B14F-4D97-AF65-F5344CB8AC3E}">
        <p14:creationId xmlns:p14="http://schemas.microsoft.com/office/powerpoint/2010/main" val="41271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9700" y="254000"/>
            <a:ext cx="62865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952500" algn="l"/>
              </a:tabLst>
            </a:pP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Relative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incidence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joint</a:t>
            </a:r>
          </a:p>
          <a:p>
            <a:pPr>
              <a:lnSpc>
                <a:spcPts val="52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involvement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E5E5FF"/>
                </a:solidFill>
                <a:latin typeface="Garamond" pitchFamily="18" charset="0"/>
                <a:cs typeface="Garamond" pitchFamily="18" charset="0"/>
              </a:rPr>
              <a:t>RA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739900"/>
            <a:ext cx="2159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1701800"/>
            <a:ext cx="7086600" cy="280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1016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MCP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PIP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joints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hands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MTP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feet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016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Knees,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ankles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wrists-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016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Shoulders-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Elbows-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016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TM,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Acromio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clavicular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joints-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039100" y="1701800"/>
            <a:ext cx="863600" cy="280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63500" algn="l"/>
                <a:tab pos="88900" algn="l"/>
                <a:tab pos="127000" algn="l"/>
                <a:tab pos="1524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90%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  <a:tab pos="88900" algn="l"/>
                <a:tab pos="127000" algn="l"/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80%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  <a:tab pos="88900" algn="l"/>
                <a:tab pos="127000" algn="l"/>
                <a:tab pos="152400" algn="l"/>
              </a:tabLst>
            </a:pPr>
            <a:r>
              <a:rPr lang="en-US" altLang="zh-CN" dirty="0" smtClean="0"/>
              <a:t>		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60%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  <a:tab pos="88900" algn="l"/>
                <a:tab pos="127000" algn="l"/>
                <a:tab pos="152400" algn="l"/>
              </a:tabLst>
            </a:pPr>
            <a:r>
              <a:rPr lang="en-US" altLang="zh-CN" dirty="0" smtClean="0"/>
              <a:t>			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50%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63500" algn="l"/>
                <a:tab pos="88900" algn="l"/>
                <a:tab pos="127000" algn="l"/>
                <a:tab pos="152400" algn="l"/>
              </a:tabLst>
            </a:pPr>
            <a:r>
              <a:rPr lang="en-US" altLang="zh-CN" dirty="0" smtClean="0"/>
              <a:t>				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5036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7600" y="558800"/>
            <a:ext cx="5130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Joints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50900" y="1816100"/>
            <a:ext cx="2159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93800" y="1765300"/>
            <a:ext cx="7032374" cy="36240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>
                <a:tab pos="3048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spine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!!</a:t>
            </a:r>
          </a:p>
          <a:p>
            <a:pPr algn="l" rtl="0">
              <a:lnSpc>
                <a:spcPts val="38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Instability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cervical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spine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l" rtl="0">
              <a:lnSpc>
                <a:spcPts val="3800"/>
              </a:lnSpc>
              <a:tabLst>
                <a:tab pos="3048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impingement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cord.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4200"/>
              </a:lnSpc>
              <a:tabLst>
                <a:tab pos="3048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Thoracolumbar,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sacroiliac,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</a:p>
          <a:p>
            <a:pPr algn="l" rtl="0">
              <a:lnSpc>
                <a:spcPts val="3800"/>
              </a:lnSpc>
              <a:tabLst>
                <a:tab pos="304800" algn="l"/>
              </a:tabLst>
            </a:pP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(DIP)of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algn="l" rtl="0">
              <a:lnSpc>
                <a:spcPts val="3800"/>
              </a:lnSpc>
              <a:tabLst>
                <a:tab pos="3048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involved.</a:t>
            </a:r>
          </a:p>
        </p:txBody>
      </p:sp>
    </p:spTree>
    <p:extLst>
      <p:ext uri="{BB962C8B-B14F-4D97-AF65-F5344CB8AC3E}">
        <p14:creationId xmlns:p14="http://schemas.microsoft.com/office/powerpoint/2010/main" val="34785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2500" y="1168400"/>
            <a:ext cx="3048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PIP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Swelling</a:t>
            </a:r>
          </a:p>
        </p:txBody>
      </p:sp>
    </p:spTree>
    <p:extLst>
      <p:ext uri="{BB962C8B-B14F-4D97-AF65-F5344CB8AC3E}">
        <p14:creationId xmlns:p14="http://schemas.microsoft.com/office/powerpoint/2010/main" val="860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00"/>
            <a:ext cx="9067800" cy="520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" y="342900"/>
            <a:ext cx="7670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Deviation,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MCP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Swelling,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247900" y="1016000"/>
            <a:ext cx="4648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Wrist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Swelling</a:t>
            </a:r>
          </a:p>
        </p:txBody>
      </p:sp>
    </p:spTree>
    <p:extLst>
      <p:ext uri="{BB962C8B-B14F-4D97-AF65-F5344CB8AC3E}">
        <p14:creationId xmlns:p14="http://schemas.microsoft.com/office/powerpoint/2010/main" val="29395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4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deformity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6884" t="21320" r="4161" b="31953"/>
          <a:stretch/>
        </p:blipFill>
        <p:spPr bwMode="auto">
          <a:xfrm>
            <a:off x="683569" y="1196752"/>
            <a:ext cx="763284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97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228600"/>
            <a:ext cx="7632848" cy="6617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00"/>
              </a:lnSpc>
              <a:tabLst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Extra-articular manifestation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28900" y="1295400"/>
            <a:ext cx="952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30-40%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03300" y="1333500"/>
            <a:ext cx="1524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46200" y="901700"/>
            <a:ext cx="4751301" cy="19056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57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 in </a:t>
            </a: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arthritis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60500" y="3225800"/>
            <a:ext cx="1524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67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39900" y="3187700"/>
            <a:ext cx="3399970" cy="28722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titres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RF/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anti-CCP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DR4+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disability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23162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358900"/>
            <a:ext cx="2159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320800"/>
            <a:ext cx="7147791" cy="16748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latin typeface="Garamond" pitchFamily="18" charset="0"/>
                <a:cs typeface="Garamond" pitchFamily="18" charset="0"/>
              </a:rPr>
              <a:t>Constitutional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Garamond" pitchFamily="18" charset="0"/>
                <a:cs typeface="Garamond" pitchFamily="18" charset="0"/>
              </a:rPr>
              <a:t>symptoms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most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common)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Garamond" pitchFamily="18" charset="0"/>
                <a:cs typeface="Garamond" pitchFamily="18" charset="0"/>
              </a:rPr>
              <a:t>nodules</a:t>
            </a:r>
            <a:r>
              <a:rPr lang="en-US" altLang="zh-CN" sz="3200" dirty="0" smtClean="0">
                <a:latin typeface="Garamond" pitchFamily="18" charset="0"/>
                <a:cs typeface="Garamond" pitchFamily="18" charset="0"/>
              </a:rPr>
              <a:t>(30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%)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latin typeface="Garamond" pitchFamily="18" charset="0"/>
                <a:cs typeface="Garamond" pitchFamily="18" charset="0"/>
              </a:rPr>
              <a:t>Hematological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03300" y="3098800"/>
            <a:ext cx="1778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05254" y="3060700"/>
            <a:ext cx="4941546" cy="14696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normocytic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normochromic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anemia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leucocytosis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/leucopenia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thrombocytosis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4673600"/>
            <a:ext cx="215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89000" y="4610100"/>
            <a:ext cx="3048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312" b="1" dirty="0" smtClean="0">
                <a:solidFill>
                  <a:srgbClr val="FFC000"/>
                </a:solidFill>
                <a:latin typeface="Garamond" pitchFamily="18" charset="0"/>
                <a:cs typeface="Garamond" pitchFamily="18" charset="0"/>
              </a:rPr>
              <a:t>Felty’s</a:t>
            </a:r>
            <a:r>
              <a:rPr lang="en-US" altLang="zh-CN" sz="33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12" b="1" dirty="0" smtClean="0">
                <a:solidFill>
                  <a:srgbClr val="FFC000"/>
                </a:solidFill>
                <a:latin typeface="Garamond" pitchFamily="18" charset="0"/>
                <a:cs typeface="Garamond" pitchFamily="18" charset="0"/>
              </a:rPr>
              <a:t>syndrome-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5232400"/>
            <a:ext cx="177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71600" y="5194300"/>
            <a:ext cx="5270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Chronic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nodular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Arthritis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3300" y="5715000"/>
            <a:ext cx="23241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Spleenomegaly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Neutropenia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95300" y="584200"/>
            <a:ext cx="63627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Extraarticular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Involvement</a:t>
            </a:r>
          </a:p>
        </p:txBody>
      </p:sp>
    </p:spTree>
    <p:extLst>
      <p:ext uri="{BB962C8B-B14F-4D97-AF65-F5344CB8AC3E}">
        <p14:creationId xmlns:p14="http://schemas.microsoft.com/office/powerpoint/2010/main" val="34547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8813" t="40838" r="38619" b="37360"/>
          <a:stretch/>
        </p:blipFill>
        <p:spPr bwMode="auto">
          <a:xfrm>
            <a:off x="539552" y="1556792"/>
            <a:ext cx="727280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1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3700" y="596900"/>
            <a:ext cx="215900" cy="556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558800"/>
            <a:ext cx="7891584" cy="62658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Respiratory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pleural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effusion,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pneumonitis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,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pleuro-pulmonary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nodules,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ILD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CVS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-asymptomatic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pericarditis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pericardial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effusion,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cardiomyopathy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vasculitis</a:t>
            </a:r>
            <a:r>
              <a:rPr lang="en-US" altLang="zh-CN" sz="320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mononeuritis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multiplex,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cutaneous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ulceration,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digital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gangrene,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visceral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infarction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CNS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peripheral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neuropathy,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cord-compression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from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atlantoaxial/midcervical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spine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subluxation,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entrapment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neuropathies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EYE</a:t>
            </a:r>
            <a:r>
              <a:rPr lang="en-US" altLang="zh-CN" sz="320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-</a:t>
            </a:r>
            <a:r>
              <a:rPr lang="en-US" altLang="zh-C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kerato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cunjunctivitis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sicca,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episcleritis,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scleritis</a:t>
            </a:r>
          </a:p>
        </p:txBody>
      </p:sp>
    </p:spTree>
    <p:extLst>
      <p:ext uri="{BB962C8B-B14F-4D97-AF65-F5344CB8AC3E}">
        <p14:creationId xmlns:p14="http://schemas.microsoft.com/office/powerpoint/2010/main" val="31494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5473700"/>
            <a:ext cx="3873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nodule</a:t>
            </a:r>
          </a:p>
        </p:txBody>
      </p:sp>
    </p:spTree>
    <p:extLst>
      <p:ext uri="{BB962C8B-B14F-4D97-AF65-F5344CB8AC3E}">
        <p14:creationId xmlns:p14="http://schemas.microsoft.com/office/powerpoint/2010/main" val="17138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261" t="34609" r="54475" b="34418"/>
          <a:stretch/>
        </p:blipFill>
        <p:spPr bwMode="auto">
          <a:xfrm>
            <a:off x="1403648" y="1268760"/>
            <a:ext cx="5688632" cy="4392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8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99CSC-05C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715789" cy="284710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4" descr="99CSC-05C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3214710" cy="256701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3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 descr="05R21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52127" y="548681"/>
            <a:ext cx="5682112" cy="604867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10783"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9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9883" t="11074" r="35409" b="43071"/>
          <a:stretch/>
        </p:blipFill>
        <p:spPr bwMode="auto">
          <a:xfrm>
            <a:off x="1799770" y="404664"/>
            <a:ext cx="5724557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61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C:\Users\ali\Desktop\rheumatoid-arthritis-early-diagnosis-and-treatment-5-6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136903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9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2342"/>
            <a:ext cx="8244408" cy="48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Arthritogenic Antigen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57400"/>
            <a:ext cx="4267200" cy="4144963"/>
          </a:xfrm>
        </p:spPr>
        <p:txBody>
          <a:bodyPr/>
          <a:lstStyle/>
          <a:p>
            <a:pPr marL="533400" indent="-23813" algn="ctr" rtl="0" eaLnBrk="1" hangingPunct="1">
              <a:buFontTx/>
              <a:buNone/>
            </a:pPr>
            <a:r>
              <a:rPr lang="en-US" b="1" dirty="0" smtClean="0">
                <a:cs typeface="Arial" pitchFamily="34" charset="0"/>
              </a:rPr>
              <a:t>Exogenous</a:t>
            </a:r>
          </a:p>
          <a:p>
            <a:pPr marL="533400" indent="-23813" algn="ctr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marL="533400" indent="-23813" algn="ctr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marL="533400" indent="-23813" algn="ctr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marL="533400" indent="-23813" algn="ctr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marL="533400" indent="-23813" algn="l" rtl="0" eaLnBrk="1" hangingPunct="1">
              <a:buFontTx/>
              <a:buNone/>
            </a:pPr>
            <a:r>
              <a:rPr lang="en-US" sz="1800" dirty="0" smtClean="0">
                <a:cs typeface="Arial" pitchFamily="34" charset="0"/>
              </a:rPr>
              <a:t>EBV                       Mycoplasma</a:t>
            </a:r>
          </a:p>
          <a:p>
            <a:pPr marL="533400" indent="-23813" algn="l" rtl="0" eaLnBrk="1" hangingPunct="1">
              <a:buFontTx/>
              <a:buNone/>
            </a:pPr>
            <a:r>
              <a:rPr lang="en-US" sz="1800" dirty="0" smtClean="0">
                <a:cs typeface="Arial" pitchFamily="34" charset="0"/>
              </a:rPr>
              <a:t>Hepatitis                </a:t>
            </a:r>
            <a:r>
              <a:rPr lang="en-US" sz="1800" dirty="0" err="1" smtClean="0">
                <a:cs typeface="Arial" pitchFamily="34" charset="0"/>
              </a:rPr>
              <a:t>MycoBacterium</a:t>
            </a:r>
            <a:endParaRPr lang="en-US" sz="1800" dirty="0" smtClean="0">
              <a:cs typeface="Arial" pitchFamily="34" charset="0"/>
            </a:endParaRPr>
          </a:p>
          <a:p>
            <a:pPr marL="533400" indent="-23813" algn="l" rtl="0" eaLnBrk="1" hangingPunct="1">
              <a:buFontTx/>
              <a:buNone/>
            </a:pPr>
            <a:r>
              <a:rPr lang="en-US" sz="1800" dirty="0" err="1" smtClean="0">
                <a:cs typeface="Arial" pitchFamily="34" charset="0"/>
              </a:rPr>
              <a:t>Paro</a:t>
            </a:r>
            <a:r>
              <a:rPr lang="en-US" sz="1800" dirty="0" smtClean="0">
                <a:cs typeface="Arial" pitchFamily="34" charset="0"/>
              </a:rPr>
              <a:t> Virus B19</a:t>
            </a:r>
            <a:r>
              <a:rPr lang="ar-SA" sz="1800" dirty="0" smtClean="0"/>
              <a:t> </a:t>
            </a:r>
            <a:r>
              <a:rPr lang="en-US" sz="1800" dirty="0" smtClean="0">
                <a:cs typeface="Arial" pitchFamily="34" charset="0"/>
              </a:rPr>
              <a:t>      </a:t>
            </a:r>
            <a:r>
              <a:rPr lang="en-US" sz="1800" dirty="0" err="1" smtClean="0">
                <a:cs typeface="Arial" pitchFamily="34" charset="0"/>
              </a:rPr>
              <a:t>Yarsenia</a:t>
            </a:r>
            <a:endParaRPr lang="en-US" sz="1800" dirty="0" smtClean="0">
              <a:cs typeface="Arial" pitchFamily="34" charset="0"/>
            </a:endParaRPr>
          </a:p>
          <a:p>
            <a:pPr marL="533400" indent="-23813" algn="l" rtl="0" eaLnBrk="1" hangingPunct="1">
              <a:buFontTx/>
              <a:buNone/>
            </a:pPr>
            <a:r>
              <a:rPr lang="en-US" sz="1800" dirty="0" smtClean="0">
                <a:cs typeface="Arial" pitchFamily="34" charset="0"/>
              </a:rPr>
              <a:t>                            Streptococcus</a:t>
            </a:r>
          </a:p>
          <a:p>
            <a:pPr marL="533400" indent="-23813" algn="l" rtl="0" eaLnBrk="1" hangingPunct="1">
              <a:buFontTx/>
              <a:buNone/>
            </a:pPr>
            <a:endParaRPr lang="en-US" sz="1800" dirty="0" smtClean="0">
              <a:cs typeface="Arial" pitchFamily="34" charset="0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00688" y="2017713"/>
            <a:ext cx="3454400" cy="4114800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Endogenous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endParaRPr lang="en-US" b="1" dirty="0" smtClean="0">
              <a:cs typeface="Arial" pitchFamily="34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endParaRPr lang="en-US" b="1" dirty="0" smtClean="0">
              <a:cs typeface="Arial" pitchFamily="34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r>
              <a:rPr lang="en-US" b="1" dirty="0" err="1" smtClean="0">
                <a:cs typeface="Arial" pitchFamily="34" charset="0"/>
              </a:rPr>
              <a:t>Citrullinated</a:t>
            </a:r>
            <a:r>
              <a:rPr lang="en-US" b="1" dirty="0" smtClean="0">
                <a:cs typeface="Arial" pitchFamily="34" charset="0"/>
              </a:rPr>
              <a:t> Peptide</a:t>
            </a:r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4419600" y="1752600"/>
            <a:ext cx="11430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>
            <a:off x="1219200" y="2573338"/>
            <a:ext cx="381000" cy="1465262"/>
          </a:xfrm>
          <a:prstGeom prst="downArrow">
            <a:avLst>
              <a:gd name="adj1" fmla="val 50000"/>
              <a:gd name="adj2" fmla="val 9614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rtl="0"/>
            <a:r>
              <a:rPr lang="en-US" b="1"/>
              <a:t>viral</a:t>
            </a: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200400" y="2551113"/>
            <a:ext cx="381000" cy="1563687"/>
          </a:xfrm>
          <a:prstGeom prst="downArrow">
            <a:avLst>
              <a:gd name="adj1" fmla="val 50000"/>
              <a:gd name="adj2" fmla="val 10260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rtl="0"/>
            <a:r>
              <a:rPr lang="en-US" b="1"/>
              <a:t>Bacterial</a:t>
            </a:r>
          </a:p>
        </p:txBody>
      </p:sp>
      <p:sp>
        <p:nvSpPr>
          <p:cNvPr id="14344" name="AutoShape 12"/>
          <p:cNvSpPr>
            <a:spLocks noChangeArrowheads="1"/>
          </p:cNvSpPr>
          <p:nvPr/>
        </p:nvSpPr>
        <p:spPr bwMode="auto">
          <a:xfrm>
            <a:off x="7162800" y="2514600"/>
            <a:ext cx="381000" cy="2209800"/>
          </a:xfrm>
          <a:prstGeom prst="downArrow">
            <a:avLst>
              <a:gd name="adj1" fmla="val 50000"/>
              <a:gd name="adj2" fmla="val 14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179388" algn="l" rtl="0">
              <a:lnSpc>
                <a:spcPct val="90000"/>
              </a:lnSpc>
            </a:pPr>
            <a:r>
              <a:rPr lang="en-US" sz="3600" dirty="0">
                <a:cs typeface="Arial" pitchFamily="34" charset="0"/>
              </a:rPr>
              <a:t>HLA class II is strongly linked to RA.</a:t>
            </a:r>
          </a:p>
          <a:p>
            <a:pPr marL="344488" indent="-179388" algn="l" rtl="0">
              <a:lnSpc>
                <a:spcPct val="90000"/>
              </a:lnSpc>
            </a:pPr>
            <a:r>
              <a:rPr lang="en-US" b="1" dirty="0">
                <a:cs typeface="Arial" pitchFamily="34" charset="0"/>
              </a:rPr>
              <a:t>HLA DR4</a:t>
            </a:r>
            <a:r>
              <a:rPr lang="en-US" dirty="0">
                <a:cs typeface="Arial" pitchFamily="34" charset="0"/>
              </a:rPr>
              <a:t> is the major halo-type in ethnic group, </a:t>
            </a:r>
            <a:r>
              <a:rPr lang="en-US" b="1" dirty="0">
                <a:cs typeface="Arial" pitchFamily="34" charset="0"/>
              </a:rPr>
              <a:t>HLA DR1</a:t>
            </a:r>
            <a:r>
              <a:rPr lang="en-US" dirty="0">
                <a:cs typeface="Arial" pitchFamily="34" charset="0"/>
              </a:rPr>
              <a:t> in Indians and </a:t>
            </a:r>
            <a:r>
              <a:rPr lang="en-US" b="1" dirty="0">
                <a:cs typeface="Arial" pitchFamily="34" charset="0"/>
              </a:rPr>
              <a:t>HLA DW15</a:t>
            </a:r>
            <a:r>
              <a:rPr lang="en-US" dirty="0">
                <a:cs typeface="Arial" pitchFamily="34" charset="0"/>
              </a:rPr>
              <a:t> in Japanese.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42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313" t="30631" r="38590" b="25083"/>
          <a:stretch/>
        </p:blipFill>
        <p:spPr bwMode="auto">
          <a:xfrm>
            <a:off x="1508069" y="2243377"/>
            <a:ext cx="6448307" cy="3705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2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" y="584200"/>
            <a:ext cx="7518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Laboratory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investigations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739900"/>
            <a:ext cx="215900" cy="381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1701800"/>
            <a:ext cx="5626100" cy="398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CBC-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TLC,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DLC,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Hb,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ESR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GBP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Acute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phase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reactants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Factor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(RF)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Anti-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CCP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31688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5900" y="215900"/>
            <a:ext cx="5918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Rheumatoid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(RF)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028700"/>
            <a:ext cx="152400" cy="387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67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67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67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990600"/>
            <a:ext cx="8663077" cy="5036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26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portion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IgG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IgA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9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85%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RF+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repeated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4-6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monthly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18-24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become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seropositive.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PROGNISTIC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titres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RF,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general,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PROGNOSIS,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sz="2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</a:p>
          <a:p>
            <a:pPr algn="l" rtl="0">
              <a:lnSpc>
                <a:spcPts val="1000"/>
              </a:lnSpc>
            </a:pPr>
            <a:endParaRPr lang="en-US" altLang="zh-CN" u="sng" dirty="0" smtClean="0"/>
          </a:p>
          <a:p>
            <a:pPr algn="l" rtl="0"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40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MANIFESTATION.</a:t>
            </a:r>
          </a:p>
        </p:txBody>
      </p:sp>
    </p:spTree>
    <p:extLst>
      <p:ext uri="{BB962C8B-B14F-4D97-AF65-F5344CB8AC3E}">
        <p14:creationId xmlns:p14="http://schemas.microsoft.com/office/powerpoint/2010/main" val="19930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1400" y="368300"/>
            <a:ext cx="6261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Causes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positive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test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RF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1117600"/>
            <a:ext cx="177800" cy="530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84200" y="1079500"/>
            <a:ext cx="8072916" cy="54523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arthritis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Sjogrens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syndrome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Vasculitis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such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polyarteritis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nodosa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Sarcoidosis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Systemic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lupus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erythematosus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Cryoglobulinemia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Chronic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liver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disease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Infections-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tuberculosis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bacterial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endocarditis,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infectious</a:t>
            </a:r>
          </a:p>
          <a:p>
            <a:pPr algn="l" rtl="0"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mononucleosis,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leprosy,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syphilis,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leishmaniasis.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Malignancies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Old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age(5%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women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above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60)</a:t>
            </a:r>
          </a:p>
        </p:txBody>
      </p:sp>
    </p:spTree>
    <p:extLst>
      <p:ext uri="{BB962C8B-B14F-4D97-AF65-F5344CB8AC3E}">
        <p14:creationId xmlns:p14="http://schemas.microsoft.com/office/powerpoint/2010/main" val="1824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558800"/>
            <a:ext cx="2489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Anti-CCP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38300"/>
            <a:ext cx="215900" cy="214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1600200"/>
            <a:ext cx="6474336" cy="23416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IgG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against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synovial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membrane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peptides</a:t>
            </a:r>
          </a:p>
          <a:p>
            <a:pPr algn="l" rtl="0">
              <a:lnSpc>
                <a:spcPts val="30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damaged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via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inflammation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Sensitivity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(65%)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Specificity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(95%)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Both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diagnostic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&amp;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prognostic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value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Predictive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Erosive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Disease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03300" y="3987800"/>
            <a:ext cx="177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82700" y="39497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Disease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severity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4381500"/>
            <a:ext cx="38608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Radiologic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progression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1960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Poor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functional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452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739900"/>
            <a:ext cx="24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0" y="1638300"/>
            <a:ext cx="5016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Elevated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APRs(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ESR,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CRP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6100" y="2222500"/>
            <a:ext cx="3238500" cy="2171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                <a:tab pos="457200" algn="l"/>
              </a:tabLst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Thrombocytosis</a:t>
            </a:r>
          </a:p>
          <a:p>
            <a:pPr>
              <a:lnSpc>
                <a:spcPts val="4500"/>
              </a:lnSpc>
              <a:tabLst>
                <a:tab pos="457200" algn="l"/>
              </a:tabLst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Leukocytosis</a:t>
            </a:r>
          </a:p>
          <a:p>
            <a:pPr>
              <a:lnSpc>
                <a:spcPts val="4500"/>
              </a:lnSpc>
              <a:tabLst>
                <a:tab pos="457200" algn="l"/>
              </a:tabLst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ANA</a:t>
            </a:r>
          </a:p>
          <a:p>
            <a:pPr>
              <a:lnSpc>
                <a:spcPts val="40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239" dirty="0" smtClean="0">
                <a:solidFill>
                  <a:srgbClr val="A886E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30-40%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4559300"/>
            <a:ext cx="24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4457700"/>
            <a:ext cx="48895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Inflammatory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synovial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fluid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5041900"/>
            <a:ext cx="3606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252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Hypoalbuminemia</a:t>
            </a:r>
          </a:p>
        </p:txBody>
      </p:sp>
    </p:spTree>
    <p:extLst>
      <p:ext uri="{BB962C8B-B14F-4D97-AF65-F5344CB8AC3E}">
        <p14:creationId xmlns:p14="http://schemas.microsoft.com/office/powerpoint/2010/main" val="21430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16100" y="558800"/>
            <a:ext cx="54737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Radiographic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651000"/>
            <a:ext cx="177800" cy="436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1600200"/>
            <a:ext cx="6134100" cy="494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Peri-articular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osteopenia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narrowing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subchondral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erosions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Subluxations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destruction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Collapse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1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detects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lesions.</a:t>
            </a:r>
          </a:p>
          <a:p>
            <a:pPr algn="l" rtl="0">
              <a:lnSpc>
                <a:spcPts val="40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greatest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detect</a:t>
            </a:r>
          </a:p>
          <a:p>
            <a:pPr algn="l" rtl="0">
              <a:lnSpc>
                <a:spcPts val="3300"/>
              </a:lnSpc>
              <a:tabLst>
                <a:tab pos="88900" algn="l"/>
              </a:tabLst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synovitis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marrow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changes.</a:t>
            </a:r>
          </a:p>
        </p:txBody>
      </p:sp>
    </p:spTree>
    <p:extLst>
      <p:ext uri="{BB962C8B-B14F-4D97-AF65-F5344CB8AC3E}">
        <p14:creationId xmlns:p14="http://schemas.microsoft.com/office/powerpoint/2010/main" val="22840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juxta articular osteopenia radiolog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76863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176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0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0" y="385800"/>
            <a:ext cx="8629600" cy="64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8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2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218" t="35794" r="52287" b="23247"/>
          <a:stretch/>
        </p:blipFill>
        <p:spPr bwMode="auto">
          <a:xfrm>
            <a:off x="1547664" y="1484785"/>
            <a:ext cx="5976663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8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2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/>
              <a:t>       </a:t>
            </a:r>
            <a:r>
              <a:rPr lang="en-US" sz="3200" b="1" dirty="0" smtClean="0"/>
              <a:t>2010 ACR/EULAR Classification Criteria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32500" lnSpcReduction="20000"/>
          </a:bodyPr>
          <a:lstStyle/>
          <a:p>
            <a:pPr algn="l" rtl="0">
              <a:buFont typeface="Wingdings" pitchFamily="2" charset="2"/>
              <a:buNone/>
              <a:defRPr/>
            </a:pPr>
            <a:endParaRPr lang="en-US" sz="4000" dirty="0"/>
          </a:p>
          <a:p>
            <a:pPr algn="l" rtl="0">
              <a:defRPr/>
            </a:pPr>
            <a:r>
              <a:rPr lang="en-US" sz="5800" dirty="0"/>
              <a:t>a score of ≥6/10 is needed for </a:t>
            </a:r>
            <a:r>
              <a:rPr lang="en-US" sz="5800" dirty="0" smtClean="0"/>
              <a:t>classification </a:t>
            </a:r>
            <a:r>
              <a:rPr lang="en-US" sz="5800" dirty="0"/>
              <a:t>of a patient as having </a:t>
            </a:r>
            <a:r>
              <a:rPr lang="en-US" sz="5800" dirty="0" smtClean="0"/>
              <a:t>definite RA</a:t>
            </a:r>
            <a:endParaRPr lang="en-US" sz="5800" dirty="0"/>
          </a:p>
          <a:p>
            <a:pPr algn="l" rtl="0">
              <a:defRPr/>
            </a:pPr>
            <a:r>
              <a:rPr lang="en-US" sz="5800" b="1" dirty="0">
                <a:solidFill>
                  <a:srgbClr val="FFC000"/>
                </a:solidFill>
              </a:rPr>
              <a:t>A. Joint </a:t>
            </a:r>
            <a:r>
              <a:rPr lang="en-US" sz="5800" b="1" dirty="0" smtClean="0">
                <a:solidFill>
                  <a:srgbClr val="FFC000"/>
                </a:solidFill>
              </a:rPr>
              <a:t>involvement                                                                                              SCORE</a:t>
            </a:r>
            <a:endParaRPr lang="en-US" sz="5800" b="1" dirty="0">
              <a:solidFill>
                <a:srgbClr val="FFC000"/>
              </a:solidFill>
            </a:endParaRPr>
          </a:p>
          <a:p>
            <a:pPr algn="l" rtl="0">
              <a:defRPr/>
            </a:pPr>
            <a:r>
              <a:rPr lang="en-US" sz="5800" dirty="0"/>
              <a:t>1 large </a:t>
            </a:r>
            <a:r>
              <a:rPr lang="en-US" sz="5800" dirty="0" smtClean="0"/>
              <a:t>joint                                                                                                                          0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2−10 large joints </a:t>
            </a:r>
            <a:r>
              <a:rPr lang="en-US" sz="5800" dirty="0" smtClean="0"/>
              <a:t>                                                                                                                 1                                                                                                                    1</a:t>
            </a:r>
            <a:r>
              <a:rPr lang="en-US" sz="5800" dirty="0"/>
              <a:t>−3 small joints (with or without involvement of large joints</a:t>
            </a:r>
            <a:r>
              <a:rPr lang="en-US" sz="5800" dirty="0" smtClean="0"/>
              <a:t>)                                   2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4−10 small joints (with or without involvement of large joints</a:t>
            </a:r>
            <a:r>
              <a:rPr lang="en-US" sz="5800" dirty="0" smtClean="0"/>
              <a:t>)                                 3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&gt;10 joints (at least 1 small joint)†† </a:t>
            </a:r>
            <a:r>
              <a:rPr lang="en-US" sz="5800" dirty="0" smtClean="0"/>
              <a:t>                                                                                 5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5800" dirty="0" smtClean="0"/>
              <a:t> </a:t>
            </a:r>
            <a:endParaRPr lang="en-US" sz="5800" dirty="0"/>
          </a:p>
          <a:p>
            <a:pPr algn="l" rtl="0">
              <a:defRPr/>
            </a:pPr>
            <a:r>
              <a:rPr lang="en-US" sz="5800" b="1" dirty="0">
                <a:solidFill>
                  <a:srgbClr val="FFC000"/>
                </a:solidFill>
              </a:rPr>
              <a:t>B. Serology </a:t>
            </a:r>
            <a:r>
              <a:rPr lang="en-US" sz="5800" dirty="0">
                <a:solidFill>
                  <a:schemeClr val="tx2"/>
                </a:solidFill>
              </a:rPr>
              <a:t>(at least 1 test result is needed for </a:t>
            </a:r>
            <a:r>
              <a:rPr lang="en-US" sz="5800" dirty="0" smtClean="0">
                <a:solidFill>
                  <a:schemeClr val="tx2"/>
                </a:solidFill>
              </a:rPr>
              <a:t>classification</a:t>
            </a:r>
            <a:r>
              <a:rPr lang="en-US" sz="5800" dirty="0" smtClean="0"/>
              <a:t>)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Negative RF </a:t>
            </a:r>
            <a:r>
              <a:rPr lang="en-US" sz="5800" i="1" dirty="0"/>
              <a:t>and negative </a:t>
            </a:r>
            <a:r>
              <a:rPr lang="en-US" sz="5800" i="1" dirty="0" smtClean="0"/>
              <a:t>ACPA                                                                                        0</a:t>
            </a:r>
            <a:endParaRPr lang="en-US" sz="5800" i="1" dirty="0"/>
          </a:p>
          <a:p>
            <a:pPr algn="l" rtl="0">
              <a:defRPr/>
            </a:pPr>
            <a:r>
              <a:rPr lang="en-US" sz="5800" dirty="0"/>
              <a:t>Low-positive RF </a:t>
            </a:r>
            <a:r>
              <a:rPr lang="en-US" sz="5800" i="1" dirty="0"/>
              <a:t>or low-positive ACPA </a:t>
            </a:r>
            <a:r>
              <a:rPr lang="en-US" sz="5800" i="1" dirty="0" smtClean="0"/>
              <a:t>                                                                             2</a:t>
            </a:r>
            <a:endParaRPr lang="en-US" sz="5800" i="1" dirty="0"/>
          </a:p>
          <a:p>
            <a:pPr algn="l" rtl="0">
              <a:defRPr/>
            </a:pPr>
            <a:r>
              <a:rPr lang="en-US" sz="5800" dirty="0"/>
              <a:t>High-positive RF </a:t>
            </a:r>
            <a:r>
              <a:rPr lang="en-US" sz="5800" i="1" dirty="0"/>
              <a:t>or high-positive </a:t>
            </a:r>
            <a:r>
              <a:rPr lang="en-US" sz="5800" i="1" dirty="0" smtClean="0"/>
              <a:t>ACP                                                                             3</a:t>
            </a:r>
          </a:p>
          <a:p>
            <a:pPr algn="l" rtl="0">
              <a:defRPr/>
            </a:pPr>
            <a:endParaRPr lang="en-US" sz="5800" i="1" dirty="0"/>
          </a:p>
          <a:p>
            <a:pPr algn="l" rtl="0">
              <a:defRPr/>
            </a:pPr>
            <a:r>
              <a:rPr lang="en-US" sz="5800" b="1" dirty="0">
                <a:solidFill>
                  <a:srgbClr val="FFC000"/>
                </a:solidFill>
              </a:rPr>
              <a:t>C. Acute-phase reactants </a:t>
            </a:r>
            <a:r>
              <a:rPr lang="en-US" sz="5800" dirty="0">
                <a:solidFill>
                  <a:schemeClr val="tx2"/>
                </a:solidFill>
              </a:rPr>
              <a:t>(at least 1 test result is needed for </a:t>
            </a:r>
            <a:r>
              <a:rPr lang="en-US" sz="5800" dirty="0" smtClean="0">
                <a:solidFill>
                  <a:schemeClr val="tx2"/>
                </a:solidFill>
              </a:rPr>
              <a:t>classification</a:t>
            </a:r>
            <a:r>
              <a:rPr lang="en-US" sz="5800" dirty="0" smtClean="0"/>
              <a:t>)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Normal CRP </a:t>
            </a:r>
            <a:r>
              <a:rPr lang="en-US" sz="5800" i="1" dirty="0"/>
              <a:t>and normal ESR </a:t>
            </a:r>
            <a:r>
              <a:rPr lang="en-US" sz="5800" i="1" dirty="0" smtClean="0"/>
              <a:t>                                                                                             0</a:t>
            </a:r>
            <a:endParaRPr lang="en-US" sz="5800" i="1" dirty="0"/>
          </a:p>
          <a:p>
            <a:pPr algn="l" rtl="0">
              <a:defRPr/>
            </a:pPr>
            <a:r>
              <a:rPr lang="en-US" sz="5800" dirty="0"/>
              <a:t>Abnormal CRP </a:t>
            </a:r>
            <a:r>
              <a:rPr lang="en-US" sz="5800" i="1" dirty="0"/>
              <a:t>or normal ESR </a:t>
            </a:r>
            <a:r>
              <a:rPr lang="en-US" sz="5800" i="1" dirty="0" smtClean="0"/>
              <a:t>                                                                                            1</a:t>
            </a:r>
          </a:p>
          <a:p>
            <a:pPr algn="l" rtl="0">
              <a:defRPr/>
            </a:pPr>
            <a:endParaRPr lang="en-US" sz="5800" i="1" dirty="0"/>
          </a:p>
          <a:p>
            <a:pPr algn="l" rtl="0">
              <a:defRPr/>
            </a:pPr>
            <a:r>
              <a:rPr lang="en-US" sz="5800" b="1" dirty="0">
                <a:solidFill>
                  <a:srgbClr val="FFFF00"/>
                </a:solidFill>
              </a:rPr>
              <a:t>D. Duration of </a:t>
            </a:r>
            <a:r>
              <a:rPr lang="en-US" sz="5800" b="1" dirty="0" smtClean="0">
                <a:solidFill>
                  <a:srgbClr val="FFFF00"/>
                </a:solidFill>
              </a:rPr>
              <a:t>symptoms</a:t>
            </a:r>
            <a:endParaRPr lang="en-US" sz="5800" b="1" dirty="0">
              <a:solidFill>
                <a:srgbClr val="FFFF00"/>
              </a:solidFill>
            </a:endParaRPr>
          </a:p>
          <a:p>
            <a:pPr algn="l" rtl="0">
              <a:defRPr/>
            </a:pPr>
            <a:r>
              <a:rPr lang="en-US" sz="5800" dirty="0"/>
              <a:t>&lt;6 weeks </a:t>
            </a:r>
            <a:r>
              <a:rPr lang="en-US" sz="5800" dirty="0" smtClean="0"/>
              <a:t>                                                                                                                               0</a:t>
            </a:r>
            <a:endParaRPr lang="en-US" sz="5800" dirty="0"/>
          </a:p>
          <a:p>
            <a:pPr algn="l" rtl="0">
              <a:defRPr/>
            </a:pPr>
            <a:r>
              <a:rPr lang="en-US" sz="5800" dirty="0"/>
              <a:t>≥6 weeks </a:t>
            </a:r>
            <a:r>
              <a:rPr lang="en-US" sz="5800" dirty="0" smtClean="0"/>
              <a:t>                                                                                                                                1       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22296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7200" b="1" dirty="0" smtClean="0"/>
          </a:p>
          <a:p>
            <a:pPr marL="0" indent="0" algn="ctr" rtl="0">
              <a:buNone/>
            </a:pPr>
            <a:r>
              <a:rPr lang="en-US" sz="7200" b="1" dirty="0" smtClean="0"/>
              <a:t>treatment</a:t>
            </a:r>
            <a:endParaRPr lang="fa-IR" sz="7200" b="1" dirty="0"/>
          </a:p>
        </p:txBody>
      </p:sp>
    </p:spTree>
    <p:extLst>
      <p:ext uri="{BB962C8B-B14F-4D97-AF65-F5344CB8AC3E}">
        <p14:creationId xmlns:p14="http://schemas.microsoft.com/office/powerpoint/2010/main" val="29034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622300"/>
            <a:ext cx="4711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727200"/>
            <a:ext cx="177800" cy="461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60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1676400"/>
            <a:ext cx="7497181" cy="47632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relieving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Preventing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damage/disability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stretching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</a:p>
          <a:p>
            <a:pPr algn="l" rtl="0"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exercises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Occupational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splints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adaptive</a:t>
            </a:r>
          </a:p>
          <a:p>
            <a:pPr algn="l" rtl="0"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Treatment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should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started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early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should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</a:p>
          <a:p>
            <a:pPr algn="l" rtl="0">
              <a:lnSpc>
                <a:spcPts val="33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individualised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.</a:t>
            </a:r>
          </a:p>
          <a:p>
            <a:pPr algn="l" rtl="0">
              <a:lnSpc>
                <a:spcPts val="4000"/>
              </a:lnSpc>
              <a:tabLst/>
            </a:pPr>
            <a:r>
              <a:rPr lang="en-US" altLang="zh-CN" sz="2898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EARLY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AGGRESSIVE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TREATEMNT</a:t>
            </a:r>
          </a:p>
        </p:txBody>
      </p:sp>
    </p:spTree>
    <p:extLst>
      <p:ext uri="{BB962C8B-B14F-4D97-AF65-F5344CB8AC3E}">
        <p14:creationId xmlns:p14="http://schemas.microsoft.com/office/powerpoint/2010/main" val="33283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8000" y="558800"/>
            <a:ext cx="7404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Treatment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modalities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739900"/>
            <a:ext cx="2159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1701800"/>
            <a:ext cx="4929939" cy="34445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NSAIDS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Steroids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DMARDs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Immunosuppressive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therapy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Biological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therapies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18446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558800"/>
            <a:ext cx="7347140" cy="17132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4800"/>
              </a:lnSpc>
              <a:tabLst>
                <a:tab pos="1397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NSAIDS</a:t>
            </a:r>
          </a:p>
          <a:p>
            <a:pPr algn="l" rtl="0">
              <a:lnSpc>
                <a:spcPts val="4400"/>
              </a:lnSpc>
              <a:tabLst>
                <a:tab pos="139700" algn="l"/>
                <a:tab pos="342900" algn="l"/>
              </a:tabLst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Non-Steroidal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anti-inflammatories</a:t>
            </a:r>
          </a:p>
          <a:p>
            <a:pPr algn="l" rtl="0">
              <a:lnSpc>
                <a:spcPts val="3800"/>
              </a:lnSpc>
              <a:tabLst>
                <a:tab pos="1397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(NSAIDS)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Coxibs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symptom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743200"/>
            <a:ext cx="2286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9000" y="2628900"/>
            <a:ext cx="7816242" cy="3034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swelling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inhibiting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COX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minimised.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tract.</a:t>
            </a:r>
          </a:p>
        </p:txBody>
      </p:sp>
    </p:spTree>
    <p:extLst>
      <p:ext uri="{BB962C8B-B14F-4D97-AF65-F5344CB8AC3E}">
        <p14:creationId xmlns:p14="http://schemas.microsoft.com/office/powerpoint/2010/main" val="25776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9100" y="292100"/>
            <a:ext cx="4622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Corticosteroids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RA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003300"/>
            <a:ext cx="2159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239" dirty="0" smtClean="0">
                <a:solidFill>
                  <a:srgbClr val="FFFF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1800" y="965200"/>
            <a:ext cx="8454622" cy="14458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Corticosteroids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,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both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systemic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intra-articular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are</a:t>
            </a:r>
          </a:p>
          <a:p>
            <a:pPr algn="l" rtl="0">
              <a:lnSpc>
                <a:spcPts val="34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important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adjuncts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management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RA.</a:t>
            </a:r>
          </a:p>
          <a:p>
            <a:pPr algn="l" rtl="0">
              <a:lnSpc>
                <a:spcPts val="4200"/>
              </a:lnSpc>
              <a:tabLst/>
            </a:pP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Indications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systemic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steroids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are:-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" y="2552700"/>
            <a:ext cx="165100" cy="331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1.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2.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3.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4.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60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5.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65200" y="2463800"/>
            <a:ext cx="8064708" cy="38805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1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treatment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flares.</a:t>
            </a:r>
          </a:p>
          <a:p>
            <a:pPr algn="l" rtl="0">
              <a:lnSpc>
                <a:spcPts val="37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extra-articular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rheumatoid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vasculitis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and</a:t>
            </a:r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interstitial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lung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disease.</a:t>
            </a:r>
          </a:p>
          <a:p>
            <a:pPr algn="l" rtl="0">
              <a:lnSpc>
                <a:spcPts val="37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As</a:t>
            </a:r>
            <a:r>
              <a:rPr lang="en-US" altLang="zh-CN" sz="28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bridge</a:t>
            </a:r>
            <a:r>
              <a:rPr lang="en-US" altLang="zh-CN" sz="2898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98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therapy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6-8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weeks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before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DMARDs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begin.</a:t>
            </a:r>
          </a:p>
          <a:p>
            <a:pPr algn="l" rtl="0">
              <a:lnSpc>
                <a:spcPts val="37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Maintainence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dose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10mg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less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predinisolone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daily</a:t>
            </a:r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patients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with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active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RA.</a:t>
            </a:r>
          </a:p>
          <a:p>
            <a:pPr algn="l" rtl="0">
              <a:lnSpc>
                <a:spcPts val="37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Sometimes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pregnancy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when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other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DMARDs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cannot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be</a:t>
            </a:r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800" dirty="0" smtClean="0">
                <a:solidFill>
                  <a:srgbClr val="FFFFFF"/>
                </a:solidFill>
                <a:latin typeface="Garamond" pitchFamily="18" charset="0"/>
                <a:cs typeface="Garamond" pitchFamily="18" charset="0"/>
              </a:rPr>
              <a:t>used.</a:t>
            </a:r>
          </a:p>
        </p:txBody>
      </p:sp>
    </p:spTree>
    <p:extLst>
      <p:ext uri="{BB962C8B-B14F-4D97-AF65-F5344CB8AC3E}">
        <p14:creationId xmlns:p14="http://schemas.microsoft.com/office/powerpoint/2010/main" val="4870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3700" y="571500"/>
            <a:ext cx="8178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Modifying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Anti-rheumatic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Agents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69900" y="1587500"/>
            <a:ext cx="215900" cy="462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239" dirty="0" smtClean="0">
                <a:solidFill>
                  <a:srgbClr val="FFCC00"/>
                </a:solidFill>
                <a:latin typeface="Symbol" pitchFamily="18" charset="0"/>
                <a:cs typeface="Symbol" pitchFamily="18" charset="0"/>
              </a:rPr>
              <a:t>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12800" y="1536700"/>
            <a:ext cx="8441413" cy="4855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actually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made.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benefit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delayed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months.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NSAIDS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continued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algn="l" rtl="0">
              <a:lnSpc>
                <a:spcPts val="38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remission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achieved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1000"/>
              </a:lnSpc>
            </a:pPr>
            <a:endParaRPr lang="en-US" altLang="zh-CN" b="1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Induction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remission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unusual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1200" y="317500"/>
            <a:ext cx="2578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8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DMARDs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079500"/>
            <a:ext cx="2844561" cy="34924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Commonly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used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Methotrexate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Hydroxychloroquine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Sulphasalazine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Leflunomide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62651" y="1079500"/>
            <a:ext cx="4287649" cy="550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rtl="0">
              <a:lnSpc>
                <a:spcPts val="3500"/>
              </a:lnSpc>
              <a:tabLst/>
            </a:pPr>
            <a:r>
              <a:rPr lang="en-US" altLang="zh-CN" sz="32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Less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commonly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used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0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Chloroquine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Gold(parenteral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&amp;oral)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CyclosporineA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D-penicillamine/bucillamine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3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Minocycline/Doxycycline</a:t>
            </a:r>
          </a:p>
          <a:p>
            <a:pPr algn="l" rtl="0"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Levamisole</a:t>
            </a:r>
          </a:p>
          <a:p>
            <a:pPr algn="l" rtl="0">
              <a:lnSpc>
                <a:spcPts val="1000"/>
              </a:lnSpc>
            </a:pPr>
            <a:endParaRPr lang="en-US" altLang="zh-CN" dirty="0" smtClean="0"/>
          </a:p>
          <a:p>
            <a:pPr algn="l" rtl="0">
              <a:lnSpc>
                <a:spcPts val="27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Azathioprine,cyclophosphamide,</a:t>
            </a:r>
          </a:p>
          <a:p>
            <a:pPr algn="l" rtl="0">
              <a:lnSpc>
                <a:spcPts val="2600"/>
              </a:lnSpc>
              <a:tabLst/>
            </a:pPr>
            <a:r>
              <a:rPr lang="en-US" altLang="zh-CN" sz="24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chlorambucil</a:t>
            </a:r>
          </a:p>
        </p:txBody>
      </p:sp>
    </p:spTree>
    <p:extLst>
      <p:ext uri="{BB962C8B-B14F-4D97-AF65-F5344CB8AC3E}">
        <p14:creationId xmlns:p14="http://schemas.microsoft.com/office/powerpoint/2010/main" val="39886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5900" y="241300"/>
            <a:ext cx="6159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Immunosuppresive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Garamond" pitchFamily="18" charset="0"/>
                <a:cs typeface="Garamond" pitchFamily="18" charset="0"/>
              </a:rPr>
              <a:t>therapy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8900" y="1562100"/>
            <a:ext cx="12446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Agent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1863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Azathioprine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54300" y="1562100"/>
            <a:ext cx="1689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Usual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dose/route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50-150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orally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45200" y="1562100"/>
            <a:ext cx="25273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Side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effects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GI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side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effects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myelosuppression,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infection,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" y="3035300"/>
            <a:ext cx="18542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63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Cyclosporin</a:t>
            </a:r>
            <a:r>
              <a:rPr lang="en-US" altLang="zh-CN" sz="186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63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863" b="1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Cyclophosphamide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045200" y="3035300"/>
            <a:ext cx="2628900" cy="160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Nephrotoxic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hypertension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hyperkalemia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Myelosuppression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gonadal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toxicity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,hemorrhagic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cystitis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,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bladder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cancer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305300" y="2933700"/>
            <a:ext cx="38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54300" y="2819400"/>
            <a:ext cx="15367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.</a:t>
            </a:r>
          </a:p>
          <a:p>
            <a:pPr>
              <a:lnSpc>
                <a:spcPts val="1700"/>
              </a:lnSpc>
              <a:tabLst>
                <a:tab pos="25400" algn="l"/>
              </a:tabLst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3-5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mg/kg/day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5400" algn="l"/>
              </a:tabLst>
            </a:pP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-150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mg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514"/>
                </a:solidFill>
                <a:latin typeface="Garamond" pitchFamily="18" charset="0"/>
                <a:cs typeface="Garamond" pitchFamily="18" charset="0"/>
              </a:rPr>
              <a:t>orally</a:t>
            </a:r>
          </a:p>
        </p:txBody>
      </p:sp>
    </p:spTree>
    <p:extLst>
      <p:ext uri="{BB962C8B-B14F-4D97-AF65-F5344CB8AC3E}">
        <p14:creationId xmlns:p14="http://schemas.microsoft.com/office/powerpoint/2010/main" val="35956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770" t="30454" r="47179" b="18328"/>
          <a:stretch/>
        </p:blipFill>
        <p:spPr bwMode="auto">
          <a:xfrm>
            <a:off x="1115616" y="908720"/>
            <a:ext cx="72008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7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 drugs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TNF inhibitors( infliximab- </a:t>
            </a:r>
            <a:r>
              <a:rPr lang="en-US" dirty="0" err="1" smtClean="0"/>
              <a:t>adalimumab</a:t>
            </a:r>
            <a:r>
              <a:rPr lang="en-US" dirty="0" smtClean="0"/>
              <a:t>- </a:t>
            </a:r>
            <a:r>
              <a:rPr lang="en-US" dirty="0" err="1" smtClean="0"/>
              <a:t>etanercept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Anti CD20( rituximab)</a:t>
            </a:r>
          </a:p>
          <a:p>
            <a:pPr algn="l" rtl="0"/>
            <a:endParaRPr lang="en-US" dirty="0"/>
          </a:p>
          <a:p>
            <a:pPr algn="l" rtl="0"/>
            <a:r>
              <a:rPr lang="en-US" smtClean="0"/>
              <a:t>Anti IL 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75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024" t="39452" r="52918" b="25422"/>
          <a:stretch/>
        </p:blipFill>
        <p:spPr bwMode="auto">
          <a:xfrm>
            <a:off x="1475656" y="980729"/>
            <a:ext cx="68407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0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6188" t="37961" r="37949" b="30267"/>
          <a:stretch/>
        </p:blipFill>
        <p:spPr bwMode="auto">
          <a:xfrm>
            <a:off x="971601" y="1654628"/>
            <a:ext cx="7093108" cy="4654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4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926" t="38932" r="52724" b="26114"/>
          <a:stretch/>
        </p:blipFill>
        <p:spPr bwMode="auto">
          <a:xfrm>
            <a:off x="1691680" y="1124744"/>
            <a:ext cx="564685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066" t="38586" r="54669" b="38400"/>
          <a:stretch/>
        </p:blipFill>
        <p:spPr bwMode="auto">
          <a:xfrm>
            <a:off x="1547664" y="1556792"/>
            <a:ext cx="590465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20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994</Words>
  <Application>Microsoft Office PowerPoint</Application>
  <PresentationFormat>On-screen Show (4:3)</PresentationFormat>
  <Paragraphs>760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Rhematoid arthritis</vt:lpstr>
      <vt:lpstr>Clinical manifestation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 deformity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Arthritogenic Antigen</vt:lpstr>
      <vt:lpstr>genetic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2010 ACR/EULAR Classification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 drugs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Rhematoid arthritis</dc:title>
  <dc:creator>TakNovin</dc:creator>
  <cp:lastModifiedBy>TakNovin</cp:lastModifiedBy>
  <cp:revision>21</cp:revision>
  <dcterms:created xsi:type="dcterms:W3CDTF">2019-01-05T02:28:51Z</dcterms:created>
  <dcterms:modified xsi:type="dcterms:W3CDTF">2020-01-06T03:48:00Z</dcterms:modified>
</cp:coreProperties>
</file>