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0"/>
  </p:notesMasterIdLst>
  <p:sldIdLst>
    <p:sldId id="256" r:id="rId2"/>
    <p:sldId id="257" r:id="rId3"/>
    <p:sldId id="258" r:id="rId4"/>
    <p:sldId id="267" r:id="rId5"/>
    <p:sldId id="268" r:id="rId6"/>
    <p:sldId id="259" r:id="rId7"/>
    <p:sldId id="327" r:id="rId8"/>
    <p:sldId id="266" r:id="rId9"/>
    <p:sldId id="260" r:id="rId10"/>
    <p:sldId id="269" r:id="rId11"/>
    <p:sldId id="261" r:id="rId12"/>
    <p:sldId id="262" r:id="rId13"/>
    <p:sldId id="263" r:id="rId14"/>
    <p:sldId id="264" r:id="rId15"/>
    <p:sldId id="265" r:id="rId16"/>
    <p:sldId id="270" r:id="rId17"/>
    <p:sldId id="271" r:id="rId18"/>
    <p:sldId id="340" r:id="rId19"/>
    <p:sldId id="272" r:id="rId20"/>
    <p:sldId id="339" r:id="rId21"/>
    <p:sldId id="273" r:id="rId22"/>
    <p:sldId id="274" r:id="rId23"/>
    <p:sldId id="312" r:id="rId24"/>
    <p:sldId id="275" r:id="rId25"/>
    <p:sldId id="311" r:id="rId26"/>
    <p:sldId id="276" r:id="rId27"/>
    <p:sldId id="299" r:id="rId28"/>
    <p:sldId id="277" r:id="rId29"/>
    <p:sldId id="278" r:id="rId30"/>
    <p:sldId id="279" r:id="rId31"/>
    <p:sldId id="280" r:id="rId32"/>
    <p:sldId id="324" r:id="rId33"/>
    <p:sldId id="325" r:id="rId34"/>
    <p:sldId id="282" r:id="rId35"/>
    <p:sldId id="284" r:id="rId36"/>
    <p:sldId id="285" r:id="rId37"/>
    <p:sldId id="342" r:id="rId38"/>
    <p:sldId id="341" r:id="rId39"/>
    <p:sldId id="289" r:id="rId40"/>
    <p:sldId id="330" r:id="rId41"/>
    <p:sldId id="374" r:id="rId42"/>
    <p:sldId id="375" r:id="rId43"/>
    <p:sldId id="376" r:id="rId44"/>
    <p:sldId id="286" r:id="rId45"/>
    <p:sldId id="287" r:id="rId46"/>
    <p:sldId id="288" r:id="rId47"/>
    <p:sldId id="290" r:id="rId48"/>
    <p:sldId id="291" r:id="rId49"/>
    <p:sldId id="332" r:id="rId50"/>
    <p:sldId id="292" r:id="rId51"/>
    <p:sldId id="377" r:id="rId52"/>
    <p:sldId id="293" r:id="rId53"/>
    <p:sldId id="297" r:id="rId54"/>
    <p:sldId id="294" r:id="rId55"/>
    <p:sldId id="296" r:id="rId56"/>
    <p:sldId id="298" r:id="rId57"/>
    <p:sldId id="334" r:id="rId58"/>
    <p:sldId id="300" r:id="rId59"/>
    <p:sldId id="301" r:id="rId60"/>
    <p:sldId id="302" r:id="rId61"/>
    <p:sldId id="303" r:id="rId62"/>
    <p:sldId id="323" r:id="rId63"/>
    <p:sldId id="304" r:id="rId64"/>
    <p:sldId id="329" r:id="rId65"/>
    <p:sldId id="305" r:id="rId66"/>
    <p:sldId id="306" r:id="rId67"/>
    <p:sldId id="307" r:id="rId68"/>
    <p:sldId id="308" r:id="rId69"/>
    <p:sldId id="333" r:id="rId70"/>
    <p:sldId id="313" r:id="rId71"/>
    <p:sldId id="314" r:id="rId72"/>
    <p:sldId id="315" r:id="rId73"/>
    <p:sldId id="316" r:id="rId74"/>
    <p:sldId id="317" r:id="rId75"/>
    <p:sldId id="373" r:id="rId76"/>
    <p:sldId id="309" r:id="rId77"/>
    <p:sldId id="318" r:id="rId78"/>
    <p:sldId id="319" r:id="rId79"/>
    <p:sldId id="326" r:id="rId80"/>
    <p:sldId id="310" r:id="rId81"/>
    <p:sldId id="320" r:id="rId82"/>
    <p:sldId id="321" r:id="rId83"/>
    <p:sldId id="338" r:id="rId84"/>
    <p:sldId id="322" r:id="rId85"/>
    <p:sldId id="335" r:id="rId86"/>
    <p:sldId id="336" r:id="rId87"/>
    <p:sldId id="337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9" r:id="rId118"/>
    <p:sldId id="380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24D09E9-8870-4E51-9A0A-99A07CE05F21}" type="datetimeFigureOut">
              <a:rPr lang="fa-IR" smtClean="0"/>
              <a:t>20/05/1441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4F50D2B-B484-48CC-8216-29232E75BF0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070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50D2B-B484-48CC-8216-29232E75BF0D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176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7FFBB49-A9BC-4BFA-9382-F787763E023E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Supraspinatus tendon is what gets inflamed in RTC tendonitis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Popeye, AC separation, muscle atrophy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798FD272-16D1-478F-9A5C-69C2D91D8F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Normal C7 and T7</a:t>
            </a:r>
          </a:p>
          <a:p>
            <a:r>
              <a:rPr lang="en-US" altLang="en-US" dirty="0" smtClean="0"/>
              <a:t>Flexion – 180, Extension – 60, Abduction – 180, Adduction - 45</a:t>
            </a:r>
          </a:p>
          <a:p>
            <a:r>
              <a:rPr lang="en-US" altLang="en-US" dirty="0" smtClean="0"/>
              <a:t>Internal 60-70, external 90</a:t>
            </a:r>
          </a:p>
          <a:p>
            <a:r>
              <a:rPr lang="en-US" altLang="en-US" dirty="0" smtClean="0"/>
              <a:t>Compare </a:t>
            </a:r>
            <a:r>
              <a:rPr lang="en-US" altLang="en-US" dirty="0" err="1" smtClean="0"/>
              <a:t>biateral</a:t>
            </a:r>
            <a:endParaRPr lang="en-US" alt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9A9BB0F3-66D5-47F2-B3B7-4326D22D974F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Click/pop with movement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Physical exam: can have positive biceps tests!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Superior labrum anterior posterior = SLAP &amp; Bankart lesion (lower) – associated with dislocation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-pain where biceps tendon anchors to the labrum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 Concomitant RC injury also common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F72AA087-DF12-4838-B03A-248A4CF34EB9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2A9B0C2-E521-4845-A6AF-21429018A8C2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184758F-813A-4433-BE98-9878DC504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56032" algn="r" defTabSz="914400" rtl="1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 err="1" smtClean="0"/>
              <a:t>Periarticular</a:t>
            </a:r>
            <a:r>
              <a:rPr lang="en-US" sz="5400" dirty="0" smtClean="0"/>
              <a:t> Disorders of the Extremities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بی حرکتی و مصرف </a:t>
            </a:r>
            <a:r>
              <a:rPr lang="en-US" dirty="0" smtClean="0"/>
              <a:t>NSAIDs</a:t>
            </a:r>
            <a:endParaRPr lang="fa-IR" dirty="0" smtClean="0"/>
          </a:p>
          <a:p>
            <a:pPr algn="r" rtl="1"/>
            <a:r>
              <a:rPr lang="fa-IR" dirty="0" smtClean="0"/>
              <a:t>اگر بعد از 72 ساعت درد باقی مانده بود تزریق موضعی متیل پردنیزولون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درمان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289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تشخیص های افتراقی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رادیکولوپاتی گردن</a:t>
            </a:r>
          </a:p>
          <a:p>
            <a:endParaRPr lang="fa-IR" dirty="0"/>
          </a:p>
          <a:p>
            <a:r>
              <a:rPr lang="fa-IR" dirty="0" smtClean="0"/>
              <a:t>میلوپاتی گردن</a:t>
            </a:r>
          </a:p>
          <a:p>
            <a:endParaRPr lang="fa-IR" dirty="0"/>
          </a:p>
          <a:p>
            <a:r>
              <a:rPr lang="en-US" dirty="0" smtClean="0"/>
              <a:t>ALS</a:t>
            </a:r>
            <a:endParaRPr lang="fa-IR" dirty="0" smtClean="0"/>
          </a:p>
          <a:p>
            <a:endParaRPr lang="fa-IR" dirty="0"/>
          </a:p>
          <a:p>
            <a:r>
              <a:rPr lang="fa-IR" dirty="0" smtClean="0"/>
              <a:t>نوروپاتی مدین پروگزیمال به کانال کارپ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8854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splinting,</a:t>
            </a:r>
          </a:p>
          <a:p>
            <a:pPr algn="l" rtl="0"/>
            <a:r>
              <a:rPr lang="en-US" dirty="0" smtClean="0"/>
              <a:t> glucocorticoid injections, </a:t>
            </a:r>
          </a:p>
          <a:p>
            <a:pPr algn="l" rtl="0"/>
            <a:r>
              <a:rPr lang="en-US" dirty="0" smtClean="0"/>
              <a:t>oral glucocorticoids are useful for symptom relief of CTS, </a:t>
            </a:r>
          </a:p>
          <a:p>
            <a:pPr algn="l" rtl="0"/>
            <a:r>
              <a:rPr lang="en-US" dirty="0" smtClean="0"/>
              <a:t>but surgery is the treatment of choice for patients with evidence of ongoing nerve damage in the absence of a reversible etiology.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6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543800" cy="914400"/>
          </a:xfrm>
        </p:spPr>
        <p:txBody>
          <a:bodyPr/>
          <a:lstStyle/>
          <a:p>
            <a:r>
              <a:rPr lang="en-US" dirty="0" err="1" smtClean="0"/>
              <a:t>Dupuytren</a:t>
            </a:r>
            <a:r>
              <a:rPr lang="en-US" dirty="0" smtClean="0"/>
              <a:t> contracture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38400"/>
            <a:ext cx="6096000" cy="3657599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Common</a:t>
            </a:r>
          </a:p>
          <a:p>
            <a:pPr algn="l" rtl="0"/>
            <a:r>
              <a:rPr lang="en-US" dirty="0" smtClean="0"/>
              <a:t>Progressive </a:t>
            </a:r>
            <a:r>
              <a:rPr lang="en-US" dirty="0" smtClean="0"/>
              <a:t>fibrosis of palmar fascia</a:t>
            </a:r>
          </a:p>
          <a:p>
            <a:pPr algn="l" rtl="0"/>
            <a:r>
              <a:rPr lang="en-US" dirty="0" smtClean="0"/>
              <a:t>Loss of extension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 smtClean="0">
                <a:solidFill>
                  <a:srgbClr val="FFC000"/>
                </a:solidFill>
              </a:rPr>
              <a:t>Formation of a nodule or nodules occurs </a:t>
            </a:r>
            <a:r>
              <a:rPr lang="en-US" dirty="0" smtClean="0"/>
              <a:t>in the early proliferative stage of the disease and is the pathognomonic lesion of </a:t>
            </a:r>
            <a:r>
              <a:rPr lang="en-US" dirty="0" err="1" smtClean="0"/>
              <a:t>Dupuytren's</a:t>
            </a:r>
            <a:r>
              <a:rPr lang="en-US" dirty="0" smtClean="0"/>
              <a:t> contracture.</a:t>
            </a:r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915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6872462" cy="601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7543800" cy="914400"/>
          </a:xfrm>
        </p:spPr>
        <p:txBody>
          <a:bodyPr/>
          <a:lstStyle/>
          <a:p>
            <a:r>
              <a:rPr lang="en-US" dirty="0" smtClean="0"/>
              <a:t>Etiology: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genetic-</a:t>
            </a:r>
          </a:p>
          <a:p>
            <a:pPr algn="l" rtl="0"/>
            <a:r>
              <a:rPr lang="en-US" dirty="0" smtClean="0"/>
              <a:t> ethnicity- </a:t>
            </a:r>
          </a:p>
          <a:p>
            <a:pPr algn="l" rtl="0"/>
            <a:r>
              <a:rPr lang="en-US" dirty="0" smtClean="0"/>
              <a:t>age- &gt;50</a:t>
            </a:r>
          </a:p>
          <a:p>
            <a:pPr algn="l" rtl="0"/>
            <a:r>
              <a:rPr lang="en-US" dirty="0" err="1" smtClean="0"/>
              <a:t>Enviromental</a:t>
            </a:r>
            <a:r>
              <a:rPr lang="en-US" dirty="0" smtClean="0"/>
              <a:t>: repetitive handling tasks or vibration</a:t>
            </a:r>
          </a:p>
          <a:p>
            <a:pPr algn="l" rtl="0"/>
            <a:r>
              <a:rPr lang="en-US" dirty="0" err="1" smtClean="0"/>
              <a:t>alchol</a:t>
            </a:r>
            <a:r>
              <a:rPr lang="en-US" dirty="0" smtClean="0"/>
              <a:t>-</a:t>
            </a:r>
          </a:p>
          <a:p>
            <a:pPr algn="l" rtl="0"/>
            <a:r>
              <a:rPr lang="en-US" dirty="0" smtClean="0"/>
              <a:t>DM- 16-42%</a:t>
            </a:r>
          </a:p>
          <a:p>
            <a:pPr algn="l" rtl="0"/>
            <a:r>
              <a:rPr lang="en-US" dirty="0" smtClean="0"/>
              <a:t> smoking</a:t>
            </a:r>
          </a:p>
          <a:p>
            <a:pPr algn="l" rtl="0"/>
            <a:r>
              <a:rPr lang="en-US" dirty="0" smtClean="0"/>
              <a:t>association of </a:t>
            </a:r>
            <a:r>
              <a:rPr lang="en-US" dirty="0" err="1" smtClean="0"/>
              <a:t>Dupuytren's</a:t>
            </a:r>
            <a:r>
              <a:rPr lang="en-US" dirty="0" smtClean="0"/>
              <a:t> contracture with </a:t>
            </a:r>
            <a:r>
              <a:rPr lang="en-US" b="1" dirty="0" smtClean="0">
                <a:solidFill>
                  <a:srgbClr val="FFC000"/>
                </a:solidFill>
              </a:rPr>
              <a:t>epilepsy and with the use of anticonvulsants </a:t>
            </a:r>
            <a:r>
              <a:rPr lang="en-US" dirty="0" smtClean="0"/>
              <a:t>has been proposed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484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80% Men</a:t>
            </a:r>
          </a:p>
          <a:p>
            <a:pPr algn="l" rtl="0"/>
            <a:r>
              <a:rPr lang="en-US" dirty="0" smtClean="0"/>
              <a:t>First </a:t>
            </a:r>
            <a:r>
              <a:rPr lang="en-US" dirty="0" err="1" smtClean="0"/>
              <a:t>symptome</a:t>
            </a:r>
            <a:r>
              <a:rPr lang="en-US" dirty="0" smtClean="0"/>
              <a:t> is nodule</a:t>
            </a:r>
          </a:p>
          <a:p>
            <a:pPr algn="l" rtl="0"/>
            <a:r>
              <a:rPr lang="en-US" dirty="0" smtClean="0"/>
              <a:t>Rub of palm</a:t>
            </a:r>
          </a:p>
          <a:p>
            <a:pPr algn="l" rtl="0"/>
            <a:r>
              <a:rPr lang="en-US" dirty="0" smtClean="0"/>
              <a:t>Ulnar side- The third finger is less often affected, and the </a:t>
            </a:r>
            <a:r>
              <a:rPr lang="en-US" b="1" dirty="0" smtClean="0">
                <a:solidFill>
                  <a:srgbClr val="FFC000"/>
                </a:solidFill>
              </a:rPr>
              <a:t>index finger and thumb are typically spared.</a:t>
            </a:r>
            <a:endParaRPr lang="fa-I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604867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2013"/>
            <a:ext cx="9123906" cy="458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543800" cy="914400"/>
          </a:xfrm>
        </p:spPr>
        <p:txBody>
          <a:bodyPr/>
          <a:lstStyle/>
          <a:p>
            <a:r>
              <a:rPr lang="en-US" dirty="0" smtClean="0"/>
              <a:t>Trigger finger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6248400" cy="2590800"/>
          </a:xfrm>
        </p:spPr>
        <p:txBody>
          <a:bodyPr/>
          <a:lstStyle/>
          <a:p>
            <a:pPr algn="l" rtl="0"/>
            <a:r>
              <a:rPr lang="en-US" dirty="0" err="1" smtClean="0"/>
              <a:t>stenosing</a:t>
            </a:r>
            <a:r>
              <a:rPr lang="en-US" dirty="0" smtClean="0"/>
              <a:t> flexor tenosynovitis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Patients with trigger finger initially describe </a:t>
            </a:r>
            <a:r>
              <a:rPr lang="en-US" dirty="0" smtClean="0">
                <a:solidFill>
                  <a:srgbClr val="FFFF00"/>
                </a:solidFill>
              </a:rPr>
              <a:t>painless snapping, catching, or locking of one or more fingers during flexion of the affected digit</a:t>
            </a:r>
            <a:r>
              <a:rPr lang="en-US" dirty="0" smtClean="0"/>
              <a:t>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2%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075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1"/>
            <a:ext cx="9318940" cy="60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التهاب بورس محل اتصال گلوتئوس مدیوس بر روی تروکانتر بزرگ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تروکانتریک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95600"/>
            <a:ext cx="4200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Patients with trigger finger initially describe painless snapping, catching, or locking of one or more fingers during flexion of the affected digit.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pain is localized over the volar aspect of the </a:t>
            </a:r>
            <a:r>
              <a:rPr lang="en-US" dirty="0" err="1" smtClean="0"/>
              <a:t>metacarpophalangeal</a:t>
            </a:r>
            <a:r>
              <a:rPr lang="en-US" dirty="0" smtClean="0"/>
              <a:t> (MCP) joint and radiates into the palm or the distal finger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655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543800" cy="914400"/>
          </a:xfrm>
        </p:spPr>
        <p:txBody>
          <a:bodyPr/>
          <a:lstStyle/>
          <a:p>
            <a:r>
              <a:rPr lang="en-US" dirty="0" smtClean="0"/>
              <a:t>etiology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600200"/>
            <a:ext cx="6096000" cy="3657599"/>
          </a:xfrm>
        </p:spPr>
        <p:txBody>
          <a:bodyPr/>
          <a:lstStyle/>
          <a:p>
            <a:pPr algn="l" rtl="0"/>
            <a:r>
              <a:rPr lang="en-US" dirty="0" smtClean="0"/>
              <a:t>Repetitive movement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DM- RA – gout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Female- 5-6th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Post CTS surgery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885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525370" cy="532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07717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7700"/>
            <a:ext cx="746601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avoid potentially aggravating movements such as pinching or grasping of the fingers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93 percent of patients felt that their triggering had improved after 6 to 10 weeks of splint wear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834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146777" cy="684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6" t="27976" r="40765" b="25206"/>
          <a:stretch/>
        </p:blipFill>
        <p:spPr bwMode="auto">
          <a:xfrm>
            <a:off x="2627784" y="1196752"/>
            <a:ext cx="3816424" cy="492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277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6" t="37090" r="41473" b="33812"/>
          <a:stretch/>
        </p:blipFill>
        <p:spPr bwMode="auto">
          <a:xfrm>
            <a:off x="2615523" y="764704"/>
            <a:ext cx="4987219" cy="478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60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درد در لترال هیپ و بالای ران که در راه رفتن تشدید می شود</a:t>
            </a:r>
          </a:p>
          <a:p>
            <a:pPr algn="r" rtl="1"/>
            <a:r>
              <a:rPr lang="fa-IR" dirty="0" smtClean="0"/>
              <a:t>تندرنس موضعی در محل دارد</a:t>
            </a:r>
          </a:p>
          <a:p>
            <a:pPr algn="r" rtl="1"/>
            <a:r>
              <a:rPr lang="fa-IR" dirty="0" smtClean="0"/>
              <a:t>شدت درد از کم تا خیلی زیاد</a:t>
            </a:r>
          </a:p>
          <a:p>
            <a:pPr algn="r" rtl="1"/>
            <a:r>
              <a:rPr lang="fa-IR" dirty="0" smtClean="0"/>
              <a:t>در معاینه </a:t>
            </a:r>
            <a:r>
              <a:rPr lang="en-US" dirty="0" smtClean="0"/>
              <a:t>ext Rot </a:t>
            </a:r>
            <a:r>
              <a:rPr lang="fa-IR" dirty="0" smtClean="0"/>
              <a:t> و ابداکسیون در برابر مقاومت خارجی درد ایجاد میکند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447800"/>
            <a:ext cx="5334000" cy="423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en-US" dirty="0" smtClean="0"/>
              <a:t>NSAIDs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کاهش فشار روی بورس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تزریق کورتیکواستروئید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838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درمان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التهاب بورس خلف آرنج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اولکرانون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200400"/>
            <a:ext cx="37719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علل آن شامل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عفونت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تروما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آرتریت روماتوئید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نقرس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82454"/>
            <a:ext cx="4343400" cy="391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التهاب بورس محل بالای اتصال تاندون به کالکانئوس</a:t>
            </a:r>
          </a:p>
          <a:p>
            <a:pPr algn="r" rtl="1"/>
            <a:r>
              <a:rPr lang="fa-IR" dirty="0" smtClean="0"/>
              <a:t>در اثر استفاده زیاد و </a:t>
            </a:r>
          </a:p>
          <a:p>
            <a:pPr algn="r" rtl="1">
              <a:buNone/>
            </a:pPr>
            <a:r>
              <a:rPr lang="fa-IR" dirty="0" smtClean="0"/>
              <a:t>کفش تنگ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آشیل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5532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8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6096000" cy="3657599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بورس بین کالکانئوس و سطح خلفی تاندون آشیل</a:t>
            </a:r>
          </a:p>
          <a:p>
            <a:pPr algn="r" rtl="1"/>
            <a:r>
              <a:rPr lang="fa-IR" dirty="0" smtClean="0"/>
              <a:t>درد در پشت پاشنه و تورم در قسمت داخلی یا خارجی تاندون</a:t>
            </a:r>
          </a:p>
          <a:p>
            <a:pPr algn="r" rtl="1"/>
            <a:r>
              <a:rPr lang="fa-IR" dirty="0" smtClean="0"/>
              <a:t>علل: 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تروما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نقرس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آرتریت روماتوئید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اسپوندیلو آرتروپاتی ها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رترو کالکانئال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Wingdings" pitchFamily="2" charset="2"/>
              <a:buChar char="v"/>
            </a:pPr>
            <a:r>
              <a:rPr lang="fa-IR" dirty="0" smtClean="0"/>
              <a:t>بیماری های بسیار شایع</a:t>
            </a:r>
          </a:p>
          <a:p>
            <a:pPr marL="514350" indent="-514350" algn="r" rtl="1">
              <a:buFont typeface="Wingdings" pitchFamily="2" charset="2"/>
              <a:buChar char="v"/>
            </a:pPr>
            <a:r>
              <a:rPr lang="fa-IR" dirty="0" smtClean="0"/>
              <a:t>شامل بورسیت، تاندنیت، کپسولیت و ..</a:t>
            </a:r>
          </a:p>
          <a:p>
            <a:pPr marL="514350" indent="-514350" algn="r" rtl="1">
              <a:buFont typeface="Wingdings" pitchFamily="2" charset="2"/>
              <a:buChar char="v"/>
            </a:pPr>
            <a:r>
              <a:rPr lang="fa-IR" dirty="0" smtClean="0"/>
              <a:t>شایع ترین محل های درگیر زانو و شانه است.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retrocalcaneal bursiti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4864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74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arenR"/>
            </a:pPr>
            <a:r>
              <a:rPr lang="en-US" dirty="0" smtClean="0"/>
              <a:t>NSAIDs</a:t>
            </a:r>
            <a:endParaRPr lang="fa-IR" dirty="0" smtClean="0"/>
          </a:p>
          <a:p>
            <a:pPr marL="514350" indent="-514350" algn="r" rtl="1">
              <a:buFont typeface="+mj-lt"/>
              <a:buAutoNum type="arabicParenR"/>
            </a:pPr>
            <a:r>
              <a:rPr lang="fa-IR" dirty="0" smtClean="0"/>
              <a:t>پوشیدن کفش مناسب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dirty="0" smtClean="0"/>
              <a:t>جراحی</a:t>
            </a:r>
          </a:p>
          <a:p>
            <a:pPr marL="514350" indent="-514350" algn="ctr" rtl="1">
              <a:buNone/>
            </a:pPr>
            <a:r>
              <a:rPr lang="fa-IR" dirty="0" smtClean="0"/>
              <a:t>تزریق کورتیکواستروئید توصیه نمی شود زیرا باعث پارگی تاندون میشود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درمان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التهاب بورس بین بین گلوتئوس مدیوس و توبریزیته ایسکیال</a:t>
            </a:r>
          </a:p>
          <a:p>
            <a:pPr algn="r" rtl="1"/>
            <a:r>
              <a:rPr lang="fa-IR" dirty="0" smtClean="0"/>
              <a:t>در اثر نشستن طولانی روی سطوح سخت</a:t>
            </a:r>
          </a:p>
          <a:p>
            <a:pPr algn="r" rtl="1"/>
            <a:r>
              <a:rPr lang="fa-IR" dirty="0" smtClean="0"/>
              <a:t>بیماران در هنگام دراز کشیدن و نشستن درد دارند</a:t>
            </a:r>
          </a:p>
          <a:p>
            <a:pPr algn="r" rtl="1"/>
            <a:r>
              <a:rPr lang="fa-IR" dirty="0" smtClean="0"/>
              <a:t>ممکن است همزمان علائم تحریک سیاتیک داشته باشد</a:t>
            </a:r>
          </a:p>
          <a:p>
            <a:pPr algn="r" rtl="1"/>
            <a:r>
              <a:rPr lang="fa-IR" dirty="0" smtClean="0"/>
              <a:t>درمان شامل مصرف </a:t>
            </a:r>
            <a:r>
              <a:rPr lang="en-US" dirty="0" smtClean="0"/>
              <a:t>NSAIDs</a:t>
            </a:r>
            <a:r>
              <a:rPr lang="fa-IR" dirty="0" smtClean="0"/>
              <a:t> و تزریق کورتیکواستروئید  است</a:t>
            </a:r>
          </a:p>
          <a:p>
            <a:pPr algn="r" rt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ایسکیال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9694" t="28378" r="40174" b="33446"/>
          <a:stretch/>
        </p:blipFill>
        <p:spPr bwMode="auto">
          <a:xfrm>
            <a:off x="1143001" y="990600"/>
            <a:ext cx="69342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49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التهاب بورس بین تاندون عضله ایلیوپسواس مفصل هیپ در لترال عروق فمورال</a:t>
            </a:r>
          </a:p>
          <a:p>
            <a:pPr algn="r" rtl="1"/>
            <a:r>
              <a:rPr lang="fa-IR" dirty="0" smtClean="0"/>
              <a:t>درد در قدام لگن یا کشاله ران ایجاد می کند</a:t>
            </a:r>
          </a:p>
          <a:p>
            <a:pPr algn="r" rtl="1"/>
            <a:r>
              <a:rPr lang="fa-IR" dirty="0" smtClean="0"/>
              <a:t>با اکستانسیون و فلکشن هیپ درد تشدید می شود</a:t>
            </a:r>
          </a:p>
          <a:p>
            <a:pPr algn="r" rtl="1"/>
            <a:r>
              <a:rPr lang="fa-IR" dirty="0" smtClean="0"/>
              <a:t>درمان شامل استراحت،</a:t>
            </a:r>
            <a:r>
              <a:rPr lang="en-US" dirty="0" smtClean="0"/>
              <a:t> NSAIDs</a:t>
            </a:r>
            <a:r>
              <a:rPr lang="fa-IR" dirty="0" smtClean="0"/>
              <a:t> ، فیزیوتراپی و حرکات کششی ، تزریق کورتیکواستروئید می باشد.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543800" cy="914400"/>
          </a:xfrm>
        </p:spPr>
        <p:txBody>
          <a:bodyPr/>
          <a:lstStyle/>
          <a:p>
            <a:pPr algn="ctr"/>
            <a:r>
              <a:rPr lang="en-US" b="1" dirty="0" err="1" smtClean="0"/>
              <a:t>Iliopsoas</a:t>
            </a:r>
            <a:r>
              <a:rPr lang="en-US" b="1" dirty="0" smtClean="0"/>
              <a:t> bursitis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652" t="29393" r="54418" b="20607"/>
          <a:stretch/>
        </p:blipFill>
        <p:spPr bwMode="auto">
          <a:xfrm>
            <a:off x="838200" y="457200"/>
            <a:ext cx="6858000" cy="601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10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28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التهاب بورس محل اتصال سارتوریوس به قسمت داخلی تیبیا، دقیقا در زیر زانو</a:t>
            </a:r>
          </a:p>
          <a:p>
            <a:pPr algn="r" rtl="1"/>
            <a:r>
              <a:rPr lang="fa-IR" dirty="0" smtClean="0"/>
              <a:t>درد در هنگام بالا رفتن از پله ایجاد میشود</a:t>
            </a:r>
          </a:p>
          <a:p>
            <a:pPr algn="r" rtl="1"/>
            <a:r>
              <a:rPr lang="fa-IR" dirty="0" smtClean="0"/>
              <a:t>درد اغلب دو طرفه است و در شب تشدید میشود.</a:t>
            </a:r>
          </a:p>
          <a:p>
            <a:pPr algn="r" rtl="1"/>
            <a:r>
              <a:rPr lang="fa-IR" dirty="0" smtClean="0"/>
              <a:t>درد در مدیال و زیر زانو حداکثر شدت را دارد.</a:t>
            </a:r>
          </a:p>
          <a:p>
            <a:pPr algn="r" rtl="1"/>
            <a:r>
              <a:rPr lang="fa-IR" dirty="0" smtClean="0"/>
              <a:t>در محل اتصال تاندونهای سارتوریوس، سمی تندینیوس، گراسیلیس</a:t>
            </a:r>
          </a:p>
          <a:p>
            <a:pPr algn="r" rtl="1"/>
            <a:r>
              <a:rPr lang="fa-IR" dirty="0" smtClean="0"/>
              <a:t>درمان شامل استراحت، کیسه یخ، </a:t>
            </a:r>
            <a:r>
              <a:rPr lang="en-US" dirty="0" smtClean="0"/>
              <a:t>NSAIDs</a:t>
            </a:r>
            <a:r>
              <a:rPr lang="fa-IR" dirty="0" smtClean="0"/>
              <a:t> و تزریق کورتیکواستروئید  است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آنسرین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09600"/>
            <a:ext cx="5867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74489" y="685800"/>
            <a:ext cx="381422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Anserine bursa injection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التهاب بورس بین پاتلا و پوست</a:t>
            </a:r>
          </a:p>
          <a:p>
            <a:pPr algn="r" rtl="1"/>
            <a:r>
              <a:rPr lang="fa-IR" dirty="0" smtClean="0"/>
              <a:t>به دلیل زانو زدن روی سطوح سخت، نقرس و عفونت</a:t>
            </a:r>
          </a:p>
          <a:p>
            <a:pPr algn="r" rtl="1"/>
            <a:r>
              <a:rPr lang="fa-IR" dirty="0" smtClean="0"/>
              <a:t>علائم شامل درد و تورم جلوی زانو می باشد</a:t>
            </a:r>
          </a:p>
          <a:p>
            <a:pPr algn="r" rtl="1"/>
            <a:r>
              <a:rPr lang="fa-IR" dirty="0" smtClean="0"/>
              <a:t>آسپیراسیون بورس برای تشخیص و درمان به کار می رود</a:t>
            </a:r>
          </a:p>
          <a:p>
            <a:pPr algn="r" rtl="1"/>
            <a:r>
              <a:rPr lang="fa-IR" dirty="0" smtClean="0"/>
              <a:t>سایر درمانها شامل :</a:t>
            </a:r>
            <a:r>
              <a:rPr lang="en-US" dirty="0" smtClean="0"/>
              <a:t> NSAIDs</a:t>
            </a:r>
            <a:r>
              <a:rPr lang="fa-IR" dirty="0" smtClean="0"/>
              <a:t> و تزریق کورتیکواستروئید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بورسیت پره پاتلار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7244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dirty="0" smtClean="0"/>
              <a:t>بورس ها ساختارهای کیسه مانندی هستند که باعث تسهیل حرکت تاندون ها و عضلات بر روی استخوان میشوند.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 smtClean="0"/>
              <a:t>بورسیت التهاب و تخریب این ساختمان ها است.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 smtClean="0"/>
              <a:t>علل بورسیت:   </a:t>
            </a:r>
            <a:r>
              <a:rPr lang="fa-IR" sz="2800" dirty="0" smtClean="0"/>
              <a:t>1</a:t>
            </a:r>
            <a:r>
              <a:rPr lang="fa-IR" dirty="0" smtClean="0"/>
              <a:t> - </a:t>
            </a:r>
            <a:r>
              <a:rPr lang="fa-IR" sz="2800" dirty="0" smtClean="0"/>
              <a:t>عوامل لوکال: تروما و استفاده زیاد</a:t>
            </a:r>
          </a:p>
          <a:p>
            <a:pPr algn="r" rtl="1">
              <a:buNone/>
            </a:pPr>
            <a:r>
              <a:rPr lang="fa-IR" sz="2800" dirty="0" smtClean="0"/>
              <a:t>                       2- عوامل سیستمیک: آرتریت روماتوئید و عفونت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800" dirty="0" smtClean="0"/>
              <a:t>شایع ترین بورسیت ساب آکرومیون می باشد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800" dirty="0" smtClean="0"/>
              <a:t>سایر: اولکرانون- تروکانتریک- ایسکیال – پره پاتلار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543800" cy="914400"/>
          </a:xfrm>
        </p:spPr>
        <p:txBody>
          <a:bodyPr/>
          <a:lstStyle/>
          <a:p>
            <a:pPr algn="ctr" rtl="1"/>
            <a:r>
              <a:rPr lang="fa-IR" dirty="0" smtClean="0"/>
              <a:t>بورسیت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812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تاندون ها فیبر های کلاژن ضخیمی هستند که عضلات را به استخوان وصل می کنند</a:t>
            </a:r>
          </a:p>
          <a:p>
            <a:pPr algn="r" rtl="1"/>
            <a:r>
              <a:rPr lang="fa-IR" dirty="0" smtClean="0"/>
              <a:t>در اثر استفاده زیاد در کارگران و ورزشکاران ، تحریک مکرر آن باعث پرولیفراسیون و تشکیل عروق جدید در آن میشود، گاها منجر به پارگی تاندون می شود</a:t>
            </a:r>
          </a:p>
          <a:p>
            <a:pPr algn="r" rtl="1"/>
            <a:r>
              <a:rPr lang="fa-IR" dirty="0" smtClean="0"/>
              <a:t>شامل تاندنیت روتاتور کاف، اپی کندیلیت ها، تاندنیت آشیل و بای سپس است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تاندنیت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09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شایع ترین علت درد شانه</a:t>
            </a:r>
          </a:p>
          <a:p>
            <a:pPr algn="r" rtl="1"/>
            <a:r>
              <a:rPr lang="fa-IR" dirty="0" smtClean="0"/>
              <a:t>التهاب در محل تاندون روتاتور کاف است که به توبریزیته بازومتصل میشود</a:t>
            </a:r>
          </a:p>
          <a:p>
            <a:pPr algn="r" rtl="1"/>
            <a:r>
              <a:rPr lang="fa-IR" dirty="0" smtClean="0"/>
              <a:t>تاندون آن شامل تاندون عضلات سوپرااسپیناتوس،</a:t>
            </a:r>
          </a:p>
          <a:p>
            <a:pPr algn="ctr" rtl="1">
              <a:buNone/>
            </a:pPr>
            <a:r>
              <a:rPr lang="fa-IR" dirty="0" smtClean="0"/>
              <a:t>                   اینفرا اسپیناتوس،</a:t>
            </a:r>
          </a:p>
          <a:p>
            <a:pPr algn="ctr" rtl="1">
              <a:buNone/>
            </a:pPr>
            <a:r>
              <a:rPr lang="fa-IR" dirty="0" smtClean="0"/>
              <a:t>             ترس مینور </a:t>
            </a:r>
          </a:p>
          <a:p>
            <a:pPr algn="ctr" rtl="1">
              <a:buNone/>
            </a:pPr>
            <a:r>
              <a:rPr lang="fa-IR" dirty="0" smtClean="0"/>
              <a:t>                                 و ساب اسکاپولاریس است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543800" cy="914400"/>
          </a:xfrm>
        </p:spPr>
        <p:txBody>
          <a:bodyPr/>
          <a:lstStyle/>
          <a:p>
            <a:pPr algn="ctr"/>
            <a:r>
              <a:rPr lang="en-US" b="1" dirty="0" smtClean="0"/>
              <a:t>Rotator cuff </a:t>
            </a:r>
            <a:r>
              <a:rPr lang="en-US" b="1" dirty="0" err="1" smtClean="0"/>
              <a:t>tendinopathy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662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The Rotator Cuff Muscles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05088" y="2328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a-IR"/>
          </a:p>
        </p:txBody>
      </p:sp>
      <p:pic>
        <p:nvPicPr>
          <p:cNvPr id="18436" name="Picture 4" descr="shoulder anatomy a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1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shoulder anatomry pos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7244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010400" y="55626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117725" y="5392738"/>
            <a:ext cx="53498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dirty="0"/>
              <a:t>Rotator Cuff</a:t>
            </a:r>
          </a:p>
          <a:p>
            <a:pPr lvl="1" algn="l" eaLnBrk="1" hangingPunct="1"/>
            <a:r>
              <a:rPr lang="en-US" b="1" dirty="0"/>
              <a:t>S</a:t>
            </a:r>
            <a:r>
              <a:rPr lang="en-US" dirty="0"/>
              <a:t>upraspinatus:  Abduction</a:t>
            </a:r>
          </a:p>
          <a:p>
            <a:pPr lvl="1" algn="l" eaLnBrk="1" hangingPunct="1"/>
            <a:r>
              <a:rPr lang="en-US" b="1" dirty="0" err="1"/>
              <a:t>I</a:t>
            </a:r>
            <a:r>
              <a:rPr lang="en-US" dirty="0" err="1"/>
              <a:t>nfraspinatus</a:t>
            </a:r>
            <a:r>
              <a:rPr lang="en-US" dirty="0"/>
              <a:t>:    External rotation</a:t>
            </a:r>
          </a:p>
          <a:p>
            <a:pPr lvl="1" algn="l" eaLnBrk="1" hangingPunct="1"/>
            <a:r>
              <a:rPr lang="en-US" b="1" dirty="0" err="1"/>
              <a:t>T</a:t>
            </a:r>
            <a:r>
              <a:rPr lang="en-US" dirty="0" err="1"/>
              <a:t>eres</a:t>
            </a:r>
            <a:r>
              <a:rPr lang="en-US" dirty="0"/>
              <a:t> Minor:      External rotation</a:t>
            </a:r>
          </a:p>
          <a:p>
            <a:pPr lvl="1" algn="l" eaLnBrk="1" hangingPunct="1"/>
            <a:r>
              <a:rPr lang="en-US" b="1" dirty="0" err="1"/>
              <a:t>S</a:t>
            </a:r>
            <a:r>
              <a:rPr lang="en-US" dirty="0" err="1"/>
              <a:t>ubscapularis</a:t>
            </a:r>
            <a:r>
              <a:rPr lang="en-US" dirty="0"/>
              <a:t>:   Internal rotation</a:t>
            </a:r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0" y="1676400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8153400" y="1828800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5562600" y="1295400"/>
            <a:ext cx="152400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6934200" y="2895600"/>
            <a:ext cx="14478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H="1">
            <a:off x="6858000" y="2590800"/>
            <a:ext cx="15240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H="1">
            <a:off x="2286000" y="914400"/>
            <a:ext cx="533400" cy="1066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1828800" y="2971800"/>
            <a:ext cx="152400" cy="1066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738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/>
      <p:bldP spid="94216" grpId="0" animBg="1"/>
      <p:bldP spid="94217" grpId="0" animBg="1"/>
      <p:bldP spid="94218" grpId="0" animBg="1"/>
      <p:bldP spid="94220" grpId="0" animBg="1"/>
      <p:bldP spid="94221" grpId="0" animBg="1"/>
      <p:bldP spid="94222" grpId="0" animBg="1"/>
      <p:bldP spid="942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layer.slideplayer.com/17/5384810/data/images/im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95312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استفاده بیش از حد (شامل حرکاتی که نیاز به بالا بردن بازو و فلکسیون آن دارد)  و ورزش(بیس بال، تنیس و شنا) تاندنیت رخ میدهد</a:t>
            </a:r>
          </a:p>
          <a:p>
            <a:pPr algn="r" rtl="1"/>
            <a:r>
              <a:rPr lang="fa-IR" dirty="0" smtClean="0"/>
              <a:t>در افراد بالای 40 سال</a:t>
            </a:r>
          </a:p>
          <a:p>
            <a:pPr algn="r" rtl="1"/>
            <a:r>
              <a:rPr lang="fa-IR" dirty="0" smtClean="0"/>
              <a:t>شایع ترین محل درگیری تاندون سوپرا اسپیناتوس است</a:t>
            </a:r>
          </a:p>
          <a:p>
            <a:pPr algn="r" rtl="1"/>
            <a:r>
              <a:rPr lang="fa-IR" dirty="0" smtClean="0"/>
              <a:t>اینفرا اسپیناتوس کمتر درگیر میشود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علائم آن شامل درد مبهم شانه است که خواب را مختل می کند</a:t>
            </a:r>
          </a:p>
          <a:p>
            <a:pPr algn="r" rtl="1"/>
            <a:r>
              <a:rPr lang="fa-IR" dirty="0" smtClean="0"/>
              <a:t>درد شدید بازو در قوس 60 تا 120  درجه </a:t>
            </a:r>
          </a:p>
          <a:p>
            <a:pPr algn="r" rtl="1"/>
            <a:r>
              <a:rPr lang="fa-IR" dirty="0" smtClean="0"/>
              <a:t>تندرنس در کنار خارجی سر استخوان بازو زیر آکرومیون</a:t>
            </a:r>
          </a:p>
          <a:p>
            <a:pPr algn="r" rtl="1"/>
            <a:r>
              <a:rPr lang="fa-IR" dirty="0" smtClean="0"/>
              <a:t>درمان شامل </a:t>
            </a:r>
            <a:r>
              <a:rPr lang="en-US" dirty="0" smtClean="0"/>
              <a:t>NSAIDs</a:t>
            </a:r>
            <a:r>
              <a:rPr lang="fa-IR" dirty="0" smtClean="0"/>
              <a:t> و تزریق کورتیکواستروئید و فیزیوتراپی  است</a:t>
            </a:r>
          </a:p>
          <a:p>
            <a:pPr algn="r" rtl="1"/>
            <a:r>
              <a:rPr lang="fa-IR" dirty="0" smtClean="0"/>
              <a:t>در موارد مقاوم جراحی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گاها به دلیل ضربه ناگهانی با بلند کردن جسم سنگین پارگی تاندون رخ می دهد و علائم آن</a:t>
            </a:r>
          </a:p>
          <a:p>
            <a:pPr algn="ctr" rtl="1">
              <a:buNone/>
            </a:pPr>
            <a:r>
              <a:rPr lang="fa-IR" dirty="0" smtClean="0"/>
              <a:t>درد</a:t>
            </a:r>
          </a:p>
          <a:p>
            <a:pPr algn="ctr" rtl="1">
              <a:buNone/>
            </a:pPr>
            <a:r>
              <a:rPr lang="fa-IR" dirty="0" smtClean="0"/>
              <a:t>ضعف در ابداکشن و چرخش خارجی شانه</a:t>
            </a:r>
          </a:p>
          <a:p>
            <a:pPr algn="ctr" rtl="1">
              <a:buNone/>
            </a:pPr>
            <a:r>
              <a:rPr lang="fa-IR" dirty="0" smtClean="0"/>
              <a:t>آتروفی عضله سوپرااسپیناتوس</a:t>
            </a:r>
          </a:p>
          <a:p>
            <a:pPr algn="r" rtl="1">
              <a:buFont typeface="Arial" pitchFamily="34" charset="0"/>
              <a:buChar char="•"/>
            </a:pPr>
            <a:r>
              <a:rPr lang="fa-IR" dirty="0" smtClean="0"/>
              <a:t>تشخیص بر اساس سونوگرافی و </a:t>
            </a:r>
            <a:r>
              <a:rPr lang="en-US" dirty="0" smtClean="0"/>
              <a:t>MRI</a:t>
            </a:r>
          </a:p>
          <a:p>
            <a:pPr algn="r" rtl="1">
              <a:buFont typeface="Arial" pitchFamily="34" charset="0"/>
              <a:buChar char="•"/>
            </a:pPr>
            <a:r>
              <a:rPr lang="fa-IR" dirty="0" smtClean="0"/>
              <a:t>درمان علامتی و اگر جواب نداد یا پارگی متوسط تا شدید و کاهش عملکرد جراحی می کنیم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0597"/>
            <a:ext cx="75438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/>
              <a:t>Neer</a:t>
            </a:r>
            <a:r>
              <a:rPr lang="en-US" sz="4800" b="1" dirty="0" smtClean="0"/>
              <a:t> test</a:t>
            </a:r>
            <a:endParaRPr lang="fa-IR" sz="4800" b="1" dirty="0"/>
          </a:p>
        </p:txBody>
      </p:sp>
      <p:pic>
        <p:nvPicPr>
          <p:cNvPr id="1026" name="Picture 2" descr="Image result for neer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4356708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painful arc tes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159829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44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02005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0"/>
            <a:ext cx="6096000" cy="3657599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2800" b="1" dirty="0" smtClean="0"/>
              <a:t>درد در استراحت و در حرکت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800" b="1" dirty="0" smtClean="0"/>
              <a:t>گاها حرکات فعال اندام از بین میرود</a:t>
            </a:r>
            <a:r>
              <a:rPr lang="en-US" sz="2800" b="1" dirty="0" smtClean="0"/>
              <a:t> </a:t>
            </a:r>
            <a:r>
              <a:rPr lang="fa-IR" sz="2400" b="1" dirty="0" smtClean="0"/>
              <a:t>(</a:t>
            </a:r>
            <a:r>
              <a:rPr lang="en-US" sz="2400" b="1" dirty="0" smtClean="0"/>
              <a:t>active movement </a:t>
            </a:r>
            <a:r>
              <a:rPr lang="fa-IR" sz="2400" b="1" dirty="0" smtClean="0"/>
              <a:t>)</a:t>
            </a:r>
            <a:endParaRPr lang="fa-IR" sz="2800" b="1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fa-IR" sz="2800" b="1" dirty="0" smtClean="0"/>
              <a:t>تورم- </a:t>
            </a:r>
            <a:r>
              <a:rPr lang="fa-IR" sz="2400" b="1" dirty="0" smtClean="0"/>
              <a:t>در جایی که بورس نزدیک سطح بدن است(پره پاتلار)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400" b="1" dirty="0" smtClean="0"/>
              <a:t>تندرنس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علائم بالینی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543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Drop arm sign</a:t>
            </a:r>
            <a:endParaRPr lang="fa-IR" dirty="0"/>
          </a:p>
        </p:txBody>
      </p:sp>
      <p:pic>
        <p:nvPicPr>
          <p:cNvPr id="51203" name="Picture 4" descr="D:\Faezi\FAEZI\Slides\students\فیزیوپاتولوژی\Bahman-93\downloa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38337"/>
            <a:ext cx="1943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D:\Faezi\FAEZI\Slides\students\فیزیوپاتولوژی\Bahman-93\download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450056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9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5638800" cy="4495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numCol="2">
            <a:normAutofit/>
          </a:bodyPr>
          <a:lstStyle/>
          <a:p>
            <a:pPr algn="l" rtl="0" eaLnBrk="1" hangingPunct="1">
              <a:buFont typeface="Arial"/>
              <a:buChar char="•"/>
              <a:defRPr/>
            </a:pPr>
            <a:r>
              <a:rPr lang="en-US" dirty="0" smtClean="0">
                <a:ea typeface="ＭＳ Ｐゴシック" charset="0"/>
                <a:cs typeface="+mn-cs"/>
              </a:rPr>
              <a:t> </a:t>
            </a:r>
            <a:r>
              <a:rPr lang="en-US" sz="2800" dirty="0" smtClean="0">
                <a:ea typeface="ＭＳ Ｐゴシック" charset="0"/>
                <a:cs typeface="+mn-cs"/>
              </a:rPr>
              <a:t>Inspection</a:t>
            </a:r>
          </a:p>
          <a:p>
            <a:pPr lvl="1" algn="l" rtl="0" eaLnBrk="1" hangingPunct="1">
              <a:buFont typeface="Arial"/>
              <a:buChar char="•"/>
              <a:defRPr/>
            </a:pPr>
            <a:r>
              <a:rPr lang="en-US" sz="2400" dirty="0" smtClean="0">
                <a:ea typeface="ＭＳ Ｐゴシック" charset="0"/>
              </a:rPr>
              <a:t>Asymmetry</a:t>
            </a:r>
          </a:p>
          <a:p>
            <a:pPr lvl="1" algn="l" rtl="0" eaLnBrk="1" hangingPunct="1">
              <a:buFont typeface="Arial"/>
              <a:buChar char="•"/>
              <a:defRPr/>
            </a:pPr>
            <a:r>
              <a:rPr lang="en-US" sz="2400" dirty="0" smtClean="0">
                <a:ea typeface="ＭＳ Ｐゴシック" charset="0"/>
              </a:rPr>
              <a:t>Bony deformity or abnormal contour</a:t>
            </a:r>
          </a:p>
          <a:p>
            <a:pPr lvl="1" algn="l" rtl="0" eaLnBrk="1" hangingPunct="1">
              <a:buFont typeface="Arial"/>
              <a:buChar char="•"/>
              <a:defRPr/>
            </a:pPr>
            <a:r>
              <a:rPr lang="en-US" sz="2400" dirty="0" smtClean="0">
                <a:ea typeface="ＭＳ Ｐゴシック" charset="0"/>
              </a:rPr>
              <a:t>Muscle atrophy or bulge</a:t>
            </a:r>
          </a:p>
          <a:p>
            <a:pPr lvl="1" algn="l" rtl="0">
              <a:buFont typeface="Arial"/>
              <a:buChar char="•"/>
              <a:defRPr/>
            </a:pPr>
            <a:r>
              <a:rPr lang="en-US" sz="2400" dirty="0" smtClean="0">
                <a:ea typeface="ＭＳ Ｐゴシック" charset="0"/>
              </a:rPr>
              <a:t>Scapular winging</a:t>
            </a:r>
            <a:endParaRPr lang="en-US" sz="2400" dirty="0">
              <a:ea typeface="ＭＳ Ｐゴシック" charset="0"/>
            </a:endParaRPr>
          </a:p>
          <a:p>
            <a:pPr lvl="1" algn="l" rtl="0" eaLnBrk="1" hangingPunct="1">
              <a:buFont typeface="Arial"/>
              <a:buChar char="•"/>
              <a:defRPr/>
            </a:pPr>
            <a:endParaRPr lang="en-US" sz="2400" dirty="0" smtClean="0">
              <a:ea typeface="ＭＳ Ｐゴシック" charset="0"/>
            </a:endParaRPr>
          </a:p>
        </p:txBody>
      </p:sp>
      <p:pic>
        <p:nvPicPr>
          <p:cNvPr id="30724" name="Picture 2" descr="popey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378994" cy="338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282057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4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38" y="-171400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Content Placeholder 3" descr="Image result for shoulder asymmet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957314" cy="3009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211960" y="980728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poor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posture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always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using one hand or side of your body for writing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carrying a heavy bag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going about your daily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activities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sedentary lifestyle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uneven hips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pinched nerve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flat feet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osteoporosis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shoulder injuries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weak or tight muscles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overuse or misuse of the shoulders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incorrect sleeping position or only sleeping on one side</a:t>
            </a:r>
          </a:p>
          <a:p>
            <a:pPr algn="l" rtl="0">
              <a:lnSpc>
                <a:spcPct val="150000"/>
              </a:lnSpc>
            </a:pPr>
            <a:r>
              <a:rPr lang="en-US" b="1" dirty="0">
                <a:latin typeface="Arial" pitchFamily="34" charset="0"/>
                <a:cs typeface="Arial" pitchFamily="34" charset="0"/>
              </a:rPr>
              <a:t>using one side of the body to hold objects</a:t>
            </a:r>
          </a:p>
        </p:txBody>
      </p:sp>
    </p:spTree>
    <p:extLst>
      <p:ext uri="{BB962C8B-B14F-4D97-AF65-F5344CB8AC3E}">
        <p14:creationId xmlns:p14="http://schemas.microsoft.com/office/powerpoint/2010/main" val="42808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1" y="381000"/>
            <a:ext cx="329446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751285" y="1766889"/>
            <a:ext cx="7543800" cy="402272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en-US" dirty="0" smtClean="0"/>
              <a:t> </a:t>
            </a:r>
          </a:p>
        </p:txBody>
      </p:sp>
      <p:pic>
        <p:nvPicPr>
          <p:cNvPr id="32772" name="Picture 4" descr="el-apleys-scratch-t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3505200" cy="333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 descr="shoulderR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197"/>
            <a:ext cx="2664296" cy="293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1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رسوب نمک کلسیم به ویژه هیدروکسی آپاتیت در تاندون</a:t>
            </a:r>
          </a:p>
          <a:p>
            <a:pPr algn="r" rtl="1"/>
            <a:r>
              <a:rPr lang="fa-IR" dirty="0" smtClean="0"/>
              <a:t>شایع ترین تاندون درگیر سوپرااسپیناتوس است</a:t>
            </a:r>
          </a:p>
          <a:p>
            <a:pPr algn="r" rtl="1"/>
            <a:r>
              <a:rPr lang="fa-IR" dirty="0" smtClean="0"/>
              <a:t>بالای 40 سال رخ میدهد</a:t>
            </a:r>
          </a:p>
          <a:p>
            <a:pPr algn="r" rtl="1"/>
            <a:r>
              <a:rPr lang="fa-IR" dirty="0" smtClean="0"/>
              <a:t>کلسیفیکاسیون تاندون باعث التهاب شده و درد شدید در شانه ایجاد میکند </a:t>
            </a:r>
          </a:p>
          <a:p>
            <a:pPr algn="r" rtl="1"/>
            <a:r>
              <a:rPr lang="fa-IR" dirty="0" smtClean="0"/>
              <a:t>گاهی بی علامت است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تاندنیت کلسیفیه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6496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447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به دلیل ساییده شدن سر دراز عضله دو سر در محل عبور از کانال</a:t>
            </a:r>
          </a:p>
          <a:p>
            <a:pPr algn="r" rtl="1"/>
            <a:r>
              <a:rPr lang="fa-IR" dirty="0" smtClean="0"/>
              <a:t>درد جلوی شانه که به پایین انتشار دارد</a:t>
            </a:r>
          </a:p>
          <a:p>
            <a:pPr algn="r" rtl="1"/>
            <a:r>
              <a:rPr lang="fa-IR" dirty="0" smtClean="0"/>
              <a:t>ابداکسیون و چرخش خارجی بازو دردناک است</a:t>
            </a:r>
          </a:p>
          <a:p>
            <a:pPr algn="r" rtl="1"/>
            <a:r>
              <a:rPr lang="fa-IR" dirty="0" smtClean="0"/>
              <a:t>تندرنس در لمس کانال</a:t>
            </a:r>
          </a:p>
          <a:p>
            <a:pPr algn="r" rt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/>
              <a:t>Bicipital</a:t>
            </a:r>
            <a:r>
              <a:rPr lang="en-US" b="1" i="1" dirty="0" smtClean="0"/>
              <a:t> Tendinitis and Rupture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239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درد در طول تاندون در مقاومت در برابر سوپیناسیون </a:t>
            </a:r>
            <a:r>
              <a:rPr lang="en-US" dirty="0" err="1" smtClean="0"/>
              <a:t>Yergason's</a:t>
            </a:r>
            <a:r>
              <a:rPr lang="en-US" dirty="0" smtClean="0"/>
              <a:t> </a:t>
            </a:r>
            <a:r>
              <a:rPr lang="en-US" dirty="0" err="1" smtClean="0"/>
              <a:t>supination</a:t>
            </a:r>
            <a:r>
              <a:rPr lang="en-US" dirty="0" smtClean="0"/>
              <a:t> sign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a-IR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3491" name="Picture 2" descr="H:\FAEZI\Pictures\Periarthritis\Bicipital Tendinitis and Rupture\shoulder_biceps_rupture_intr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8405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7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هیستوری ترومای حاد یا استفاده مکرر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/>
              <a:t>بیماری سیستمیک یا تب اخیر</a:t>
            </a:r>
          </a:p>
          <a:p>
            <a:pPr algn="r" rtl="1">
              <a:buNone/>
            </a:pP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7543800" cy="914400"/>
          </a:xfrm>
        </p:spPr>
        <p:txBody>
          <a:bodyPr/>
          <a:lstStyle/>
          <a:p>
            <a:pPr algn="ctr"/>
            <a:r>
              <a:rPr lang="en-US" b="1" dirty="0" smtClean="0"/>
              <a:t>History and Ph</a:t>
            </a:r>
            <a:r>
              <a:rPr lang="fa-IR" b="1" dirty="0" smtClean="0"/>
              <a:t>/</a:t>
            </a:r>
            <a:r>
              <a:rPr lang="en-US" b="1" dirty="0" smtClean="0"/>
              <a:t> 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ورزش پارگی تاندون داریم</a:t>
            </a:r>
          </a:p>
          <a:p>
            <a:pPr algn="r" rtl="1"/>
            <a:r>
              <a:rPr lang="fa-IR" dirty="0" smtClean="0"/>
              <a:t>درد شدید قدام بازو میدهد که در افراد جوان جراحی میکنیم</a:t>
            </a:r>
          </a:p>
          <a:p>
            <a:pPr algn="r" rtl="1"/>
            <a:r>
              <a:rPr lang="fa-IR" dirty="0" smtClean="0"/>
              <a:t>در افراد مسن </a:t>
            </a:r>
            <a:r>
              <a:rPr lang="en-US" dirty="0" smtClean="0"/>
              <a:t>Popeye muscle</a:t>
            </a:r>
            <a:r>
              <a:rPr lang="fa-IR" dirty="0" smtClean="0"/>
              <a:t> (تورم پایدار سر دراز عضله دو سر ) ایجاد می شود که جراحی لازم نیست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352800"/>
            <a:ext cx="2895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43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Labral</a:t>
            </a:r>
            <a:r>
              <a:rPr lang="en-US" dirty="0" smtClean="0">
                <a:ea typeface="+mj-ea"/>
                <a:cs typeface="+mj-cs"/>
              </a:rPr>
              <a:t> Tear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609600" y="1291581"/>
            <a:ext cx="6096000" cy="3657599"/>
          </a:xfrm>
        </p:spPr>
        <p:txBody>
          <a:bodyPr/>
          <a:lstStyle/>
          <a:p>
            <a:pPr algn="l" rtl="0" eaLnBrk="1" hangingPunct="1">
              <a:buFont typeface="Arial" pitchFamily="34" charset="0"/>
              <a:buChar char="•"/>
            </a:pPr>
            <a:r>
              <a:rPr lang="en-US" altLang="en-US" sz="2400" dirty="0" smtClean="0"/>
              <a:t> Presentation &amp; Symptoms:</a:t>
            </a:r>
          </a:p>
          <a:p>
            <a:pPr lvl="1" algn="l" rtl="0" eaLnBrk="1" hangingPunct="1">
              <a:buFont typeface="Arial" pitchFamily="34" charset="0"/>
              <a:buChar char="•"/>
            </a:pPr>
            <a:r>
              <a:rPr lang="en-US" altLang="en-US" sz="2000" dirty="0" smtClean="0"/>
              <a:t>Pain +/- instability</a:t>
            </a:r>
          </a:p>
          <a:p>
            <a:pPr lvl="1" algn="l" rtl="0" eaLnBrk="1" hangingPunct="1">
              <a:buFont typeface="Arial" pitchFamily="34" charset="0"/>
              <a:buChar char="•"/>
            </a:pPr>
            <a:r>
              <a:rPr lang="en-US" altLang="en-US" sz="2000" dirty="0" smtClean="0"/>
              <a:t>Clicking/popping</a:t>
            </a:r>
          </a:p>
          <a:p>
            <a:pPr lvl="1" algn="l" rtl="0" eaLnBrk="1" hangingPunct="1">
              <a:buFont typeface="Arial" pitchFamily="34" charset="0"/>
              <a:buChar char="•"/>
            </a:pPr>
            <a:r>
              <a:rPr lang="en-US" altLang="en-US" sz="2000" dirty="0" smtClean="0"/>
              <a:t>Overhead athlete, history of dislocation, history of trauma</a:t>
            </a:r>
            <a:endParaRPr lang="en-US" altLang="en-US" sz="2200" dirty="0" smtClean="0"/>
          </a:p>
          <a:p>
            <a:pPr algn="l" rtl="0" eaLnBrk="1" hangingPunct="1">
              <a:buFont typeface="Arial" pitchFamily="34" charset="0"/>
              <a:buChar char="•"/>
            </a:pPr>
            <a:r>
              <a:rPr lang="en-US" altLang="en-US" sz="2400" dirty="0" smtClean="0"/>
              <a:t> Physical Exam:</a:t>
            </a:r>
          </a:p>
          <a:p>
            <a:pPr lvl="1" algn="l" rtl="0" eaLnBrk="1" hangingPunct="1">
              <a:buFont typeface="Arial" pitchFamily="34" charset="0"/>
              <a:buChar char="•"/>
            </a:pPr>
            <a:r>
              <a:rPr lang="en-US" altLang="en-US" sz="2000" dirty="0" smtClean="0"/>
              <a:t>Pain with passive external rotation</a:t>
            </a:r>
          </a:p>
          <a:p>
            <a:pPr lvl="1" algn="l" rtl="0" eaLnBrk="1" hangingPunct="1">
              <a:buFont typeface="Arial" pitchFamily="34" charset="0"/>
              <a:buChar char="•"/>
            </a:pPr>
            <a:r>
              <a:rPr lang="en-US" altLang="en-US" sz="2000" dirty="0" smtClean="0"/>
              <a:t>Pain with palpation of </a:t>
            </a:r>
            <a:r>
              <a:rPr lang="en-US" altLang="en-US" sz="2000" dirty="0" err="1" smtClean="0"/>
              <a:t>bicipital</a:t>
            </a:r>
            <a:r>
              <a:rPr lang="en-US" altLang="en-US" sz="2000" dirty="0" smtClean="0"/>
              <a:t> </a:t>
            </a:r>
            <a:r>
              <a:rPr lang="en-US" altLang="en-US" sz="2000" dirty="0" smtClean="0"/>
              <a:t>groove</a:t>
            </a:r>
            <a:endParaRPr lang="en-US" altLang="en-US" sz="2000" dirty="0" smtClean="0"/>
          </a:p>
        </p:txBody>
      </p:sp>
      <p:pic>
        <p:nvPicPr>
          <p:cNvPr id="71684" name="Picture 2" descr="slap-lesion_2-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80320" cy="384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4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6764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التهاب تاندون های ابداکتور پولیسیس لونگوس و اکستنسور پولیسیس برویس در محل عبور تاندونها از زائده استیلوئید رادیال</a:t>
            </a:r>
          </a:p>
          <a:p>
            <a:pPr algn="r" rtl="1"/>
            <a:r>
              <a:rPr lang="fa-IR" dirty="0" smtClean="0"/>
              <a:t>علت آن چرخش مکرر مچ دست</a:t>
            </a:r>
          </a:p>
          <a:p>
            <a:pPr algn="r" rtl="1"/>
            <a:r>
              <a:rPr lang="fa-IR" dirty="0" smtClean="0"/>
              <a:t>تورم و تندرنس در محل استیلوئید رادیال دست</a:t>
            </a:r>
          </a:p>
          <a:p>
            <a:pPr algn="r" rtl="1"/>
            <a:r>
              <a:rPr lang="en-US" dirty="0" smtClean="0"/>
              <a:t>Finkelstein sign </a:t>
            </a:r>
            <a:endParaRPr lang="fa-IR" dirty="0" smtClean="0"/>
          </a:p>
          <a:p>
            <a:pPr algn="r" rtl="1"/>
            <a:r>
              <a:rPr lang="fa-IR" dirty="0" smtClean="0"/>
              <a:t>درمان: آتل بندی، </a:t>
            </a:r>
            <a:r>
              <a:rPr lang="en-US" dirty="0" smtClean="0"/>
              <a:t>NSAIDs</a:t>
            </a:r>
            <a:r>
              <a:rPr lang="fa-IR" dirty="0" smtClean="0"/>
              <a:t> و تزریق گلوکوکورتیکوئید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تنوسینوویت دکورون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705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90875" y="1162050"/>
            <a:ext cx="39814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1627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تاندون پاتلا در محل اتصال آن به پل تحتانی پاتلا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تاندنیت پاتلا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819400"/>
            <a:ext cx="379060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faezi\Periarthritis\Patellar Tendinitis\b_13_4_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54006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3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معاینه تندرنس در قسمت پل تحتانی پاتلا دارد</a:t>
            </a:r>
          </a:p>
          <a:p>
            <a:pPr algn="r" rtl="1"/>
            <a:r>
              <a:rPr lang="fa-IR" dirty="0" smtClean="0"/>
              <a:t>درد در پریدن در والیبال و بسکتبال، بالا رفتن از پله، چمباتمه زدن روی زانو تشدید میشود</a:t>
            </a:r>
          </a:p>
          <a:p>
            <a:pPr algn="r" rtl="1"/>
            <a:r>
              <a:rPr lang="fa-IR" dirty="0" smtClean="0"/>
              <a:t>درمان شامل استراحت، کیسه یخ و </a:t>
            </a:r>
            <a:r>
              <a:rPr lang="en-US" dirty="0" smtClean="0"/>
              <a:t>NSAIDs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بافت همبند ضخیمی است که ایلیوم را به فیبولا وصل می کند</a:t>
            </a:r>
          </a:p>
          <a:p>
            <a:pPr algn="r" rt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43800" cy="914400"/>
          </a:xfrm>
        </p:spPr>
        <p:txBody>
          <a:bodyPr/>
          <a:lstStyle/>
          <a:p>
            <a:pPr algn="ctr"/>
            <a:r>
              <a:rPr lang="en-US" b="1" i="1" dirty="0" err="1" smtClean="0"/>
              <a:t>Iliotibial</a:t>
            </a:r>
            <a:r>
              <a:rPr lang="en-US" b="1" i="1" dirty="0" smtClean="0"/>
              <a:t> Band Syndrome</a:t>
            </a:r>
            <a:endParaRPr lang="en-US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124200"/>
            <a:ext cx="268653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19400" y="2057400"/>
            <a:ext cx="469471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بورسیت ساب آکرومیون( ساب دلتوئید)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بیماران با درد کوندیل لترال زانو مراجعه می کنند</a:t>
            </a:r>
          </a:p>
          <a:p>
            <a:pPr algn="r" rtl="1"/>
            <a:r>
              <a:rPr lang="fa-IR" dirty="0" smtClean="0"/>
              <a:t>درد ممکن است به ران هم تیر بکشد</a:t>
            </a:r>
          </a:p>
          <a:p>
            <a:pPr algn="r" rtl="1"/>
            <a:r>
              <a:rPr lang="fa-IR" dirty="0" smtClean="0"/>
              <a:t>عوامل زمینه ساز آن شامل ژنوواروس، دویدن در مسافت طولانی، پوشیدن کفش نامناسب و دویدن در سطح ناصاف</a:t>
            </a:r>
          </a:p>
          <a:p>
            <a:pPr algn="r" rtl="1"/>
            <a:r>
              <a:rPr lang="fa-IR" dirty="0" smtClean="0"/>
              <a:t>درمان شامل </a:t>
            </a:r>
            <a:r>
              <a:rPr lang="en-US" dirty="0" smtClean="0"/>
              <a:t>NSAIDs</a:t>
            </a:r>
            <a:r>
              <a:rPr lang="fa-IR" dirty="0" smtClean="0"/>
              <a:t>، فیزیوتراپی، پرهیز از فعالیتهایی که باعث تشدید علائم می شود.</a:t>
            </a:r>
          </a:p>
          <a:p>
            <a:pPr algn="r" rtl="1"/>
            <a:r>
              <a:rPr lang="fa-IR" dirty="0" smtClean="0"/>
              <a:t>تزریق کورتیکواستروئید در محل حداکثر تندرنس مفید است، بعد از تزریق می بایست 2 هفته استراحت داشته باشد.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72619" y="685800"/>
            <a:ext cx="44179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5240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درد در محل تاندون آشیل</a:t>
            </a:r>
          </a:p>
          <a:p>
            <a:pPr algn="r" rtl="1"/>
            <a:r>
              <a:rPr lang="fa-IR" dirty="0" smtClean="0"/>
              <a:t>بیشتر در ورزشکاران</a:t>
            </a:r>
          </a:p>
          <a:p>
            <a:pPr algn="r" rtl="1"/>
            <a:r>
              <a:rPr lang="fa-IR" dirty="0" smtClean="0"/>
              <a:t>اغلب به دلیل پارگی تاندون</a:t>
            </a:r>
          </a:p>
          <a:p>
            <a:pPr algn="r" rtl="1"/>
            <a:r>
              <a:rPr lang="fa-IR" dirty="0" smtClean="0"/>
              <a:t>در بسکتبال، سن بالا، آقایان، افراد چاق، کف پای صاف، قوس زیاد کف پا، عدم تقارن سایز دو اندام</a:t>
            </a:r>
          </a:p>
          <a:p>
            <a:pPr algn="r" rtl="1"/>
            <a:r>
              <a:rPr lang="fa-IR" dirty="0" smtClean="0"/>
              <a:t>درمان شامل یخ- </a:t>
            </a:r>
            <a:r>
              <a:rPr lang="en-US" dirty="0" smtClean="0"/>
              <a:t>NSAIDs</a:t>
            </a:r>
            <a:r>
              <a:rPr lang="fa-IR" dirty="0" smtClean="0"/>
              <a:t> – آتل بندی در پارگی حاد جراحی</a:t>
            </a: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تاندنیت آشیل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34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828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درد و محدودیت حرکتی شانه بدون بیماری شانه</a:t>
            </a:r>
          </a:p>
          <a:p>
            <a:pPr algn="r" rtl="1"/>
            <a:r>
              <a:rPr lang="fa-IR" dirty="0" smtClean="0"/>
              <a:t>درد شبانه در شانه ایجاد می کند</a:t>
            </a:r>
          </a:p>
          <a:p>
            <a:pPr algn="r" rtl="1"/>
            <a:r>
              <a:rPr lang="fa-IR" dirty="0" smtClean="0"/>
              <a:t>عدم حرکت طولانی مدت در ایجاد آن نقش دارد</a:t>
            </a:r>
          </a:p>
          <a:p>
            <a:pPr algn="r" rtl="1"/>
            <a:r>
              <a:rPr lang="fa-IR" dirty="0" smtClean="0"/>
              <a:t>میتواند ناشی از:   بورسیت و تاندنیت شانه</a:t>
            </a:r>
          </a:p>
          <a:p>
            <a:pPr algn="r" rtl="1">
              <a:buNone/>
            </a:pPr>
            <a:r>
              <a:rPr lang="fa-IR" dirty="0" smtClean="0"/>
              <a:t>                          بیماری مزمن ریوی</a:t>
            </a:r>
          </a:p>
          <a:p>
            <a:pPr algn="r" rtl="1">
              <a:buNone/>
            </a:pPr>
            <a:r>
              <a:rPr lang="fa-IR" dirty="0" smtClean="0"/>
              <a:t>                          </a:t>
            </a:r>
            <a:r>
              <a:rPr lang="en-US" dirty="0" smtClean="0"/>
              <a:t>MI</a:t>
            </a:r>
          </a:p>
          <a:p>
            <a:pPr rtl="1">
              <a:buNone/>
            </a:pPr>
            <a:r>
              <a:rPr lang="en-US" dirty="0" smtClean="0"/>
              <a:t>                                                      DM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کپسولیت چسبنده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a-IR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5843" name="Picture 2" descr="H:\FAEZI\Pictures\Periarthritis\Rotator Cuff Tendinitis\frozen-Shou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91356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سن بالای 50 سال دیده می شود. در خانم ها شایع تر است</a:t>
            </a:r>
          </a:p>
          <a:p>
            <a:pPr algn="r" rtl="1"/>
            <a:r>
              <a:rPr lang="fa-IR" dirty="0" smtClean="0"/>
              <a:t>درد و خشکی به تدریج طی چند ماه تا یک سال ایجاد میشود</a:t>
            </a:r>
          </a:p>
          <a:p>
            <a:pPr algn="r" rtl="1"/>
            <a:r>
              <a:rPr lang="fa-IR" dirty="0" smtClean="0"/>
              <a:t>محدودیت حرکات شانه در تمام جهات ایجاد میشود</a:t>
            </a:r>
          </a:p>
          <a:p>
            <a:pPr algn="r" rtl="1"/>
            <a:r>
              <a:rPr lang="fa-IR" dirty="0" smtClean="0"/>
              <a:t>در معاینه حداقل کاهش 50 درصدی در تمام حرکات اکتیو و پاسیو شانه را داریم</a:t>
            </a:r>
          </a:p>
          <a:p>
            <a:pPr algn="r" rtl="1"/>
            <a:r>
              <a:rPr lang="fa-IR" dirty="0" smtClean="0"/>
              <a:t>در پاتولوژی کپسول شانه ضخیم شده و ارتشاح سلولهای التهابی را داریم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6096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رادیوگرافی شانه استئوپنی </a:t>
            </a:r>
          </a:p>
          <a:p>
            <a:pPr algn="r" rtl="1"/>
            <a:r>
              <a:rPr lang="fa-IR" dirty="0" smtClean="0"/>
              <a:t>در آرتروگرام بیشتر از 15 سی سی ماده حاجب جا نمی شود</a:t>
            </a:r>
          </a:p>
          <a:p>
            <a:pPr algn="r" rtl="1"/>
            <a:r>
              <a:rPr lang="fa-IR" dirty="0" smtClean="0"/>
              <a:t>اکثرا در عرض 1-3 سال بهبود خودبخود دارند</a:t>
            </a:r>
          </a:p>
          <a:p>
            <a:pPr algn="r" rtl="1"/>
            <a:r>
              <a:rPr lang="fa-IR" dirty="0" smtClean="0"/>
              <a:t>درد بهبود می یابد ولی درجاتی از محدودیت حرت شانه باقی میماند</a:t>
            </a:r>
          </a:p>
          <a:p>
            <a:pPr algn="r" rtl="1"/>
            <a:r>
              <a:rPr lang="fa-IR" dirty="0" smtClean="0"/>
              <a:t>اساس درمان فیزیوتراپی </a:t>
            </a:r>
          </a:p>
          <a:p>
            <a:pPr algn="r" rtl="1"/>
            <a:r>
              <a:rPr lang="fa-IR" dirty="0" smtClean="0"/>
              <a:t>سایر درمانها: تزریق موضعی گلوکوکورتیکوئید- </a:t>
            </a:r>
            <a:r>
              <a:rPr lang="en-US" dirty="0" smtClean="0"/>
              <a:t>NSAIDs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آرنج تنیس بازان</a:t>
            </a:r>
          </a:p>
          <a:p>
            <a:pPr algn="r" rtl="1"/>
            <a:r>
              <a:rPr lang="fa-IR" dirty="0" smtClean="0"/>
              <a:t>درد در محل اتصال تاندون های اکتانسورهای مشترک به اپی کندیل لترال</a:t>
            </a:r>
          </a:p>
          <a:p>
            <a:pPr algn="r" rtl="1"/>
            <a:r>
              <a:rPr lang="fa-IR" dirty="0" smtClean="0"/>
              <a:t>گاها درد به ساعد و پشت مچ دست تیر میکشد</a:t>
            </a:r>
          </a:p>
          <a:p>
            <a:pPr algn="r" rtl="1"/>
            <a:r>
              <a:rPr lang="fa-IR" dirty="0" smtClean="0"/>
              <a:t>اکثرا به دنبال حمل بار سنگین؛ هرز کردن علف و .. رخ میدهد</a:t>
            </a:r>
          </a:p>
          <a:p>
            <a:pPr algn="r" rtl="1"/>
            <a:r>
              <a:rPr lang="fa-IR" dirty="0" smtClean="0"/>
              <a:t>در وضعیت </a:t>
            </a:r>
            <a:r>
              <a:rPr lang="en-US" dirty="0" smtClean="0"/>
              <a:t>backhand</a:t>
            </a:r>
            <a:endParaRPr lang="fa-IR" dirty="0" smtClean="0"/>
          </a:p>
          <a:p>
            <a:pPr algn="r" rtl="1"/>
            <a:r>
              <a:rPr lang="fa-IR" dirty="0" smtClean="0"/>
              <a:t>در معاینه اکستانسیون و سوپیناسیون مچ دست در برابر مقاومت با درد همراه است</a:t>
            </a: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اپی کندیلیت لترال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334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6096000" cy="3657599"/>
          </a:xfrm>
        </p:spPr>
        <p:txBody>
          <a:bodyPr/>
          <a:lstStyle/>
          <a:p>
            <a:pPr algn="l" rtl="0" eaLnBrk="1" hangingPunct="1"/>
            <a:r>
              <a:rPr lang="en-US" dirty="0" smtClean="0"/>
              <a:t>Pain with:</a:t>
            </a:r>
          </a:p>
          <a:p>
            <a:pPr lvl="1" algn="l" rtl="0" eaLnBrk="1" hangingPunct="1"/>
            <a:r>
              <a:rPr lang="en-US" dirty="0" smtClean="0"/>
              <a:t>carrying suitcases or briefcases</a:t>
            </a:r>
          </a:p>
          <a:p>
            <a:pPr lvl="1" algn="l" rtl="0" eaLnBrk="1" hangingPunct="1"/>
            <a:r>
              <a:rPr lang="en-US" dirty="0" smtClean="0"/>
              <a:t>Shaking hands </a:t>
            </a:r>
          </a:p>
          <a:p>
            <a:pPr lvl="1" algn="l" rtl="0" eaLnBrk="1" hangingPunct="1"/>
            <a:r>
              <a:rPr lang="en-US" dirty="0" smtClean="0"/>
              <a:t>opening doors</a:t>
            </a:r>
          </a:p>
          <a:p>
            <a:pPr lvl="1" algn="l" rtl="0" eaLnBrk="1" hangingPunct="1"/>
            <a:endParaRPr lang="en-US" dirty="0" smtClean="0"/>
          </a:p>
          <a:p>
            <a:pPr lvl="1" algn="l" rtl="0" eaLnBrk="1" hangingPunct="1">
              <a:buFont typeface="Monotype Sorts" pitchFamily="2" charset="2"/>
              <a:buNone/>
            </a:pPr>
            <a:endParaRPr lang="fa-I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543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Clinical manifestations</a:t>
            </a:r>
            <a:endParaRPr lang="fa-IR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7828" name="Picture 4" descr="D:\Faezi\FAEZI\Slides\students\فیزیوپاتولوژی\Bahman-93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143375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D:\Faezi\FAEZI\Slides\students\فیزیوپاتولوژی\Bahman-93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857375"/>
            <a:ext cx="2286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D:\Faezi\FAEZI\Slides\students\فیزیوپاتولوژی\Bahman-93\images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500563"/>
            <a:ext cx="2495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8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 descr="D:\Faezi\FAEZI\Slides\students\فیزیوپاتولوژی\Bahman-93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69157"/>
            <a:ext cx="54737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4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استراحت</a:t>
            </a:r>
          </a:p>
          <a:p>
            <a:pPr algn="r" rtl="1"/>
            <a:r>
              <a:rPr lang="en-US" dirty="0" smtClean="0"/>
              <a:t>NSAIDs</a:t>
            </a:r>
            <a:r>
              <a:rPr lang="fa-IR" dirty="0" smtClean="0"/>
              <a:t> </a:t>
            </a:r>
          </a:p>
          <a:p>
            <a:pPr algn="r" rtl="1"/>
            <a:r>
              <a:rPr lang="fa-IR" dirty="0" smtClean="0"/>
              <a:t>ماساژتماسی</a:t>
            </a:r>
          </a:p>
          <a:p>
            <a:pPr algn="r" rtl="1"/>
            <a:r>
              <a:rPr lang="fa-IR" dirty="0" smtClean="0"/>
              <a:t>یخ درمانی</a:t>
            </a:r>
          </a:p>
          <a:p>
            <a:pPr algn="r" rtl="1"/>
            <a:r>
              <a:rPr lang="fa-IR" dirty="0" smtClean="0"/>
              <a:t>آتل بندی آرنج در فلکسیون 90 درجه</a:t>
            </a:r>
          </a:p>
          <a:p>
            <a:pPr algn="r" rtl="1"/>
            <a:r>
              <a:rPr lang="fa-IR" dirty="0" smtClean="0"/>
              <a:t>تزریق کورتون و بعد از آن تایک ماه استراحت آرنج</a:t>
            </a:r>
          </a:p>
          <a:p>
            <a:pPr algn="r" rtl="1"/>
            <a:r>
              <a:rPr lang="fa-IR" dirty="0" smtClean="0"/>
              <a:t>بهبودی کامل گاها چندین ماه طول می کشد</a:t>
            </a:r>
          </a:p>
          <a:p>
            <a:pPr algn="r" rtl="1"/>
            <a:r>
              <a:rPr lang="fa-IR" dirty="0" smtClean="0"/>
              <a:t>گاها جراحی لازم است</a:t>
            </a: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درمان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190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8489" t="12162" r="47580" b="14865"/>
          <a:stretch/>
        </p:blipFill>
        <p:spPr bwMode="auto">
          <a:xfrm>
            <a:off x="2133600" y="685800"/>
            <a:ext cx="50292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466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8678" t="13513" r="30487" b="21623"/>
          <a:stretch/>
        </p:blipFill>
        <p:spPr bwMode="auto">
          <a:xfrm>
            <a:off x="2240868" y="457200"/>
            <a:ext cx="5531532" cy="601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54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8489" t="29731" r="32197" b="17229"/>
          <a:stretch/>
        </p:blipFill>
        <p:spPr bwMode="auto">
          <a:xfrm>
            <a:off x="1981200" y="762000"/>
            <a:ext cx="5791200" cy="5410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26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5260" t="29053" r="27829" b="14190"/>
          <a:stretch/>
        </p:blipFill>
        <p:spPr bwMode="auto">
          <a:xfrm>
            <a:off x="533400" y="685800"/>
            <a:ext cx="7319031" cy="601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78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6-10 cm distal to the elbow joint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26190" r="35367" b="21926"/>
          <a:stretch/>
        </p:blipFill>
        <p:spPr bwMode="auto">
          <a:xfrm>
            <a:off x="2411760" y="381000"/>
            <a:ext cx="4464496" cy="448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8288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درد در مدیال آرنج با انتشار به ساعد </a:t>
            </a:r>
          </a:p>
          <a:p>
            <a:pPr algn="r" rtl="1"/>
            <a:r>
              <a:rPr lang="fa-IR" dirty="0" smtClean="0"/>
              <a:t>به دلیل استفاده مکرر مچ و حرکات مکرر پروناسیون و فلکسیون</a:t>
            </a:r>
          </a:p>
          <a:p>
            <a:pPr algn="r" rtl="1"/>
            <a:r>
              <a:rPr lang="fa-IR" dirty="0" smtClean="0"/>
              <a:t>پارگی ریز در مبدا عضلات پروناتور ترس و فلکسور ساعد</a:t>
            </a:r>
          </a:p>
          <a:p>
            <a:pPr algn="r" rtl="1"/>
            <a:r>
              <a:rPr lang="fa-IR" dirty="0" smtClean="0"/>
              <a:t>در سن بالای 35 سال</a:t>
            </a:r>
          </a:p>
          <a:p>
            <a:pPr algn="r" rtl="1"/>
            <a:r>
              <a:rPr lang="fa-IR" dirty="0" smtClean="0"/>
              <a:t>در پرتاب گلف و بیس بال</a:t>
            </a:r>
          </a:p>
          <a:p>
            <a:pPr algn="r" rtl="1"/>
            <a:r>
              <a:rPr lang="fa-IR" dirty="0" smtClean="0"/>
              <a:t>در معاینه تندرنس در محل اتصال عضلات فلکسور به اپی کندیل مدیال</a:t>
            </a:r>
          </a:p>
          <a:p>
            <a:pPr algn="r" rtl="1"/>
            <a:r>
              <a:rPr lang="fa-IR" dirty="0" smtClean="0"/>
              <a:t>مقاومت در برابر پروناسیون و فلکسیون مچ دست دردناک است</a:t>
            </a:r>
          </a:p>
          <a:p>
            <a:pPr algn="r" rtl="1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اپی کندیلیت مدیال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505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25- 50 درصد موارد نوریت اولنار هم داریم</a:t>
            </a:r>
          </a:p>
          <a:p>
            <a:pPr algn="r" rtl="1"/>
            <a:r>
              <a:rPr lang="fa-IR" dirty="0" smtClean="0"/>
              <a:t>درمان:</a:t>
            </a:r>
          </a:p>
          <a:p>
            <a:pPr algn="r" rtl="1"/>
            <a:r>
              <a:rPr lang="fa-IR" dirty="0"/>
              <a:t>استراحت</a:t>
            </a:r>
          </a:p>
          <a:p>
            <a:pPr algn="r" rtl="1"/>
            <a:r>
              <a:rPr lang="en-US" dirty="0"/>
              <a:t>NSAIDs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ماساژتماسی</a:t>
            </a:r>
          </a:p>
          <a:p>
            <a:pPr algn="r" rtl="1"/>
            <a:r>
              <a:rPr lang="fa-IR" dirty="0"/>
              <a:t>یخ درمانی</a:t>
            </a:r>
          </a:p>
          <a:p>
            <a:pPr algn="r" rtl="1"/>
            <a:r>
              <a:rPr lang="fa-IR" dirty="0"/>
              <a:t>آتل بندی آرنج در فلکسیون 90 درجه</a:t>
            </a:r>
          </a:p>
          <a:p>
            <a:pPr algn="r" rtl="1"/>
            <a:r>
              <a:rPr lang="fa-IR" dirty="0"/>
              <a:t>تزریق کورتون و بعد از آن تایک ماه استراحت </a:t>
            </a:r>
            <a:r>
              <a:rPr lang="fa-IR" dirty="0" smtClean="0"/>
              <a:t>آرنج</a:t>
            </a:r>
          </a:p>
          <a:p>
            <a:pPr algn="r" rtl="1"/>
            <a:r>
              <a:rPr lang="fa-IR" dirty="0" smtClean="0"/>
              <a:t>اگر بعد از یک سال بهبودی نداشت جراحی کنیم</a:t>
            </a:r>
            <a:endParaRPr lang="fa-IR" dirty="0"/>
          </a:p>
          <a:p>
            <a:pPr algn="r" rtl="1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79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8869" t="22298" r="31817" b="17568"/>
          <a:stretch/>
        </p:blipFill>
        <p:spPr bwMode="auto">
          <a:xfrm>
            <a:off x="1143000" y="533400"/>
            <a:ext cx="70866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6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www.mayoclinic.org/-/media/kcms/gbs/patient-consumer/images/2013/08/26/10/08/ds00508_im00939_r7_fasciitisthu_jp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407" y="685800"/>
            <a:ext cx="475638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Plantar fasciitis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20553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علت بورسیت آن بالا بردن مکرر دست است</a:t>
            </a:r>
          </a:p>
          <a:p>
            <a:pPr algn="r" rtl="1"/>
            <a:r>
              <a:rPr lang="fa-IR" dirty="0" smtClean="0"/>
              <a:t>اغلب با تاندنیت روتاتور کاف همراه است</a:t>
            </a:r>
          </a:p>
          <a:p>
            <a:pPr algn="r" rtl="1"/>
            <a:r>
              <a:rPr lang="fa-IR" dirty="0" smtClean="0"/>
              <a:t>درد در استراحت و در هنگام استفاده از بازو وجود دارد</a:t>
            </a:r>
          </a:p>
          <a:p>
            <a:pPr algn="r" rtl="1"/>
            <a:r>
              <a:rPr lang="fa-IR" dirty="0" smtClean="0"/>
              <a:t>گاها درد بسیار شدید است و خواب را مختل می کند</a:t>
            </a:r>
          </a:p>
          <a:p>
            <a:pPr algn="r" rtl="1"/>
            <a:r>
              <a:rPr lang="fa-IR" dirty="0" smtClean="0"/>
              <a:t>حرکات اکتیو شانه مختل میشود</a:t>
            </a:r>
          </a:p>
          <a:p>
            <a:pPr algn="r" rtl="1"/>
            <a:r>
              <a:rPr lang="fa-IR" dirty="0" smtClean="0"/>
              <a:t>حرکات پاسیو فقط در ابداکشن مختل است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676400"/>
            <a:ext cx="6096000" cy="3657599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علت شایع درد پاشنه و پنجه پا در بزرگسالان</a:t>
            </a:r>
          </a:p>
          <a:p>
            <a:pPr algn="r" rtl="1"/>
            <a:r>
              <a:rPr lang="fa-IR" dirty="0" smtClean="0"/>
              <a:t>سن شایع آن: 40-60</a:t>
            </a:r>
          </a:p>
          <a:p>
            <a:pPr algn="r" rtl="1"/>
            <a:r>
              <a:rPr lang="fa-IR" dirty="0" smtClean="0"/>
              <a:t>دوندگان- ورزشهای ایروبیک- </a:t>
            </a:r>
          </a:p>
          <a:p>
            <a:pPr algn="r" rtl="1"/>
            <a:r>
              <a:rPr lang="fa-IR" dirty="0" smtClean="0"/>
              <a:t>عواملی که خطر آن را افزایش میدهد: چاقی- کف پای صاف- قوس زیاد کف پا- کفش تنگ- راه رفتن زیاد- ایستادن طولانی- راه رفتن روی سطوح سخت</a:t>
            </a:r>
          </a:p>
          <a:p>
            <a:pPr algn="r" rtl="1"/>
            <a:r>
              <a:rPr lang="fa-IR" dirty="0" smtClean="0"/>
              <a:t>تشخیص بر اساس شرح حال و معاینه فیزیکی است</a:t>
            </a:r>
          </a:p>
          <a:p>
            <a:pPr algn="r" rtl="1"/>
            <a:r>
              <a:rPr lang="fa-IR" dirty="0" smtClean="0"/>
              <a:t>درد بیماران به صورت تیپیک هنگام برخاستن از خواب در اولین قدم ها ایجاد میشود</a:t>
            </a:r>
          </a:p>
          <a:p>
            <a:pPr algn="r" rtl="1"/>
            <a:r>
              <a:rPr lang="fa-IR" dirty="0" smtClean="0"/>
              <a:t>درد با بالا رفتن از پله و پای برهنه و فعالیت مداوم بدتر مسشود</a:t>
            </a:r>
          </a:p>
          <a:p>
            <a:pPr algn="r" rtl="1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914400"/>
          </a:xfrm>
        </p:spPr>
        <p:txBody>
          <a:bodyPr/>
          <a:lstStyle/>
          <a:p>
            <a:pPr algn="ctr"/>
            <a:r>
              <a:rPr lang="fa-IR" dirty="0" smtClean="0"/>
              <a:t>فاشئیت پلانتار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512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معاینه تندرنس در لمس در بخش تحتانی پاشنه پا</a:t>
            </a:r>
          </a:p>
          <a:p>
            <a:pPr algn="r" rtl="1"/>
            <a:r>
              <a:rPr lang="fa-IR" dirty="0" smtClean="0"/>
              <a:t>اگر تشخیص قطعی نباشد: 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رادیوگرافی ساده: خار پاشنه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fa-IR" dirty="0" smtClean="0"/>
              <a:t>سونو: ضخیم شدگی فاسیا و کاهش اکو منتشر</a:t>
            </a:r>
          </a:p>
          <a:p>
            <a:pPr marL="514350" indent="-514350" algn="ctr" rtl="1">
              <a:buFont typeface="+mj-lt"/>
              <a:buAutoNum type="arabicParenR"/>
            </a:pPr>
            <a:r>
              <a:rPr lang="en-US" dirty="0" smtClean="0"/>
              <a:t>MRI</a:t>
            </a:r>
            <a:r>
              <a:rPr lang="fa-IR" dirty="0" smtClean="0"/>
              <a:t> که روش حساس است ولی اکثرا لازم نیست</a:t>
            </a:r>
          </a:p>
          <a:p>
            <a:pPr marL="0" indent="0" algn="r" rtl="1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594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71600"/>
            <a:ext cx="6096000" cy="3657599"/>
          </a:xfrm>
        </p:spPr>
        <p:txBody>
          <a:bodyPr/>
          <a:lstStyle/>
          <a:p>
            <a:pPr algn="r" rtl="1"/>
            <a:r>
              <a:rPr lang="fa-IR" dirty="0" smtClean="0"/>
              <a:t>شکستگی در استخوان پاشنه</a:t>
            </a:r>
          </a:p>
          <a:p>
            <a:pPr algn="r" rtl="1"/>
            <a:r>
              <a:rPr lang="fa-IR" dirty="0" smtClean="0"/>
              <a:t>اسپوندیلوآرتریت ها</a:t>
            </a:r>
          </a:p>
          <a:p>
            <a:pPr algn="r" rtl="1"/>
            <a:r>
              <a:rPr lang="fa-IR" dirty="0" smtClean="0"/>
              <a:t>آرتریت روماتوئید</a:t>
            </a:r>
          </a:p>
          <a:p>
            <a:pPr algn="r" rtl="1"/>
            <a:r>
              <a:rPr lang="fa-IR" dirty="0" smtClean="0"/>
              <a:t>نقرس</a:t>
            </a:r>
          </a:p>
          <a:p>
            <a:pPr algn="r" rtl="1"/>
            <a:r>
              <a:rPr lang="fa-IR" dirty="0" smtClean="0"/>
              <a:t>فرایندهای نئوپلاسمی و ارتشاحی استخوان</a:t>
            </a:r>
          </a:p>
          <a:p>
            <a:pPr algn="r" rtl="1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543800" cy="914400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/>
              <a:t>تشخیص افتراقی درد بخش تحتانی پاشنه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7694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 descr="https://upload.wikimedia.org/wikipedia/commons/8/8e/Projectional_radiography_of_calcaneal_spu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1221422"/>
            <a:ext cx="5731510" cy="4415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4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توصیه میشود فعالیت های ایجاد کننده علائم را کاهش دهد</a:t>
            </a:r>
          </a:p>
          <a:p>
            <a:pPr algn="r" rtl="1"/>
            <a:r>
              <a:rPr lang="fa-IR" dirty="0" smtClean="0"/>
              <a:t>درمان اولیه شامل یخ- گرما- ماساژ </a:t>
            </a:r>
          </a:p>
          <a:p>
            <a:pPr algn="r" rtl="1"/>
            <a:r>
              <a:rPr lang="fa-IR" dirty="0" smtClean="0"/>
              <a:t>آتل شبانه</a:t>
            </a:r>
          </a:p>
          <a:p>
            <a:pPr algn="r" rtl="1"/>
            <a:r>
              <a:rPr lang="fa-IR" dirty="0" smtClean="0"/>
              <a:t>دوره کوتاه دارو</a:t>
            </a:r>
          </a:p>
          <a:p>
            <a:pPr algn="r" rtl="1"/>
            <a:r>
              <a:rPr lang="fa-IR" dirty="0" smtClean="0"/>
              <a:t>تزریق کورتون؟</a:t>
            </a:r>
          </a:p>
          <a:p>
            <a:pPr algn="r" rtl="1"/>
            <a:r>
              <a:rPr lang="fa-IR" dirty="0" smtClean="0"/>
              <a:t>در بیش از 80 درصد بیماران علائم در طی 12 ماه از بین میرود</a:t>
            </a:r>
            <a:endParaRPr lang="en-US" dirty="0" smtClean="0"/>
          </a:p>
          <a:p>
            <a:pPr algn="r" rtl="1"/>
            <a:r>
              <a:rPr lang="fa-IR" dirty="0"/>
              <a:t> </a:t>
            </a:r>
            <a:r>
              <a:rPr lang="fa-IR" dirty="0" smtClean="0"/>
              <a:t>در بیمارانی که بعد از 12 ماه درمان محافظه کارانه بهبود نیابند فاسیوتومی پلانتار انجام میدهیم</a:t>
            </a: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07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06245" y="1160462"/>
            <a:ext cx="5731510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3272" b="40653"/>
          <a:stretch/>
        </p:blipFill>
        <p:spPr>
          <a:xfrm>
            <a:off x="2590800" y="1930400"/>
            <a:ext cx="3998595" cy="37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0537" b="39655"/>
          <a:stretch/>
        </p:blipFill>
        <p:spPr bwMode="auto">
          <a:xfrm>
            <a:off x="2572702" y="1379537"/>
            <a:ext cx="3998595" cy="409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26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543800" cy="914400"/>
          </a:xfrm>
        </p:spPr>
        <p:txBody>
          <a:bodyPr/>
          <a:lstStyle/>
          <a:p>
            <a:r>
              <a:rPr lang="en-US" dirty="0" smtClean="0"/>
              <a:t>Carpal tunnel syndrome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824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تحت فشار قرار گرفتن عصب مدین در کانال کارپ</a:t>
            </a:r>
          </a:p>
          <a:p>
            <a:endParaRPr lang="fa-IR" dirty="0"/>
          </a:p>
          <a:p>
            <a:r>
              <a:rPr lang="fa-IR" dirty="0" smtClean="0"/>
              <a:t>آناتومی کانال کارپ</a:t>
            </a:r>
          </a:p>
          <a:p>
            <a:endParaRPr lang="fa-IR" dirty="0"/>
          </a:p>
          <a:p>
            <a:r>
              <a:rPr lang="fa-IR" dirty="0" smtClean="0"/>
              <a:t>محتویات کانال کارپ</a:t>
            </a:r>
          </a:p>
          <a:p>
            <a:endParaRPr lang="fa-IR" dirty="0"/>
          </a:p>
          <a:p>
            <a:r>
              <a:rPr lang="fa-IR" dirty="0" smtClean="0"/>
              <a:t>عصب مدین ریشه </a:t>
            </a:r>
            <a:r>
              <a:rPr lang="en-US" dirty="0" smtClean="0"/>
              <a:t>C7, C7, C8, T1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825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سایر علل درد شانه شامل:</a:t>
            </a:r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تاندنیت سوپرااسپیناتوس</a:t>
            </a:r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پارگی روتاتور کاف</a:t>
            </a:r>
          </a:p>
          <a:p>
            <a:pPr marL="514350" indent="-514350" algn="ctr" rtl="1">
              <a:buFont typeface="+mj-lt"/>
              <a:buAutoNum type="arabicPeriod"/>
            </a:pPr>
            <a:r>
              <a:rPr lang="fa-IR" dirty="0" smtClean="0"/>
              <a:t>پلی میالژی روماتیکا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43408"/>
            <a:ext cx="5256584" cy="69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5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697" t="10165" b="35194"/>
          <a:stretch/>
        </p:blipFill>
        <p:spPr bwMode="auto">
          <a:xfrm>
            <a:off x="2573496" y="980728"/>
            <a:ext cx="5094848" cy="5145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37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ریسک فاکتورها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a-IR" dirty="0" smtClean="0"/>
              <a:t>چاقی                             9) فاکتورهای شغلی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زن                                 10) ژنتیک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بارداری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دیابت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آرتریت روماتوئید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استئوآرتریت دست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هیپوتیروئیدی</a:t>
            </a:r>
          </a:p>
          <a:p>
            <a:pPr marL="514350" indent="-514350">
              <a:buFont typeface="+mj-lt"/>
              <a:buAutoNum type="arabicParenR"/>
            </a:pPr>
            <a:r>
              <a:rPr lang="fa-IR" dirty="0" smtClean="0"/>
              <a:t>بیماری نسج همبند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526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fa-IR" dirty="0" smtClean="0"/>
              <a:t>اتیولوژی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688632"/>
          </a:xfrm>
        </p:spPr>
        <p:txBody>
          <a:bodyPr>
            <a:normAutofit/>
          </a:bodyPr>
          <a:lstStyle/>
          <a:p>
            <a:r>
              <a:rPr lang="fa-IR" b="1" dirty="0" smtClean="0">
                <a:solidFill>
                  <a:srgbClr val="FFC000"/>
                </a:solidFill>
              </a:rPr>
              <a:t>1- ضایعات فضاگیرنده</a:t>
            </a:r>
            <a:r>
              <a:rPr lang="fa-IR" dirty="0" smtClean="0"/>
              <a:t>: گانگلیون- کیست- تنوسینویت- همانژیوم- استئوئید استئوما- آنومالی های عضلانی</a:t>
            </a:r>
          </a:p>
          <a:p>
            <a:r>
              <a:rPr lang="fa-IR" b="1" dirty="0" smtClean="0">
                <a:solidFill>
                  <a:srgbClr val="FFC000"/>
                </a:solidFill>
              </a:rPr>
              <a:t>2- بیماری های نسج همبند: </a:t>
            </a:r>
            <a:r>
              <a:rPr lang="en-US" dirty="0" smtClean="0"/>
              <a:t>RA- 0A- PSS- PMR- PM</a:t>
            </a:r>
            <a:endParaRPr lang="fa-IR" dirty="0" smtClean="0"/>
          </a:p>
          <a:p>
            <a:r>
              <a:rPr lang="fa-IR" b="1" dirty="0">
                <a:solidFill>
                  <a:srgbClr val="FFC000"/>
                </a:solidFill>
              </a:rPr>
              <a:t>3- کریستالوپاتی ها: </a:t>
            </a:r>
            <a:r>
              <a:rPr lang="fa-IR" dirty="0" smtClean="0"/>
              <a:t>نقرس- </a:t>
            </a:r>
            <a:r>
              <a:rPr lang="en-US" dirty="0" smtClean="0"/>
              <a:t>CPPD</a:t>
            </a:r>
            <a:r>
              <a:rPr lang="fa-IR" dirty="0" smtClean="0"/>
              <a:t>- </a:t>
            </a:r>
          </a:p>
          <a:p>
            <a:r>
              <a:rPr lang="fa-IR" b="1" dirty="0">
                <a:solidFill>
                  <a:srgbClr val="FFC000"/>
                </a:solidFill>
              </a:rPr>
              <a:t>4- شغل: </a:t>
            </a:r>
          </a:p>
          <a:p>
            <a:r>
              <a:rPr lang="fa-IR" b="1" dirty="0">
                <a:solidFill>
                  <a:srgbClr val="FFC000"/>
                </a:solidFill>
              </a:rPr>
              <a:t>5-</a:t>
            </a:r>
            <a:r>
              <a:rPr lang="fa-IR" dirty="0" smtClean="0"/>
              <a:t> </a:t>
            </a:r>
            <a:r>
              <a:rPr lang="fa-IR" b="1" dirty="0">
                <a:solidFill>
                  <a:srgbClr val="FFC000"/>
                </a:solidFill>
              </a:rPr>
              <a:t>بیماری های متابولیک و اندوکرین</a:t>
            </a:r>
            <a:r>
              <a:rPr lang="fa-IR" dirty="0" smtClean="0"/>
              <a:t>: دیابت- هیپوتیروئیدی- آکرومگالی- موکوپلی ساکاریدوز</a:t>
            </a:r>
          </a:p>
          <a:p>
            <a:r>
              <a:rPr lang="fa-IR" b="1" dirty="0">
                <a:solidFill>
                  <a:srgbClr val="FFC000"/>
                </a:solidFill>
              </a:rPr>
              <a:t>6- عفونت: </a:t>
            </a:r>
            <a:r>
              <a:rPr lang="fa-IR" dirty="0" smtClean="0"/>
              <a:t>استئومیلیت- توبرکلوز</a:t>
            </a:r>
          </a:p>
          <a:p>
            <a:r>
              <a:rPr lang="fa-IR" b="1" dirty="0">
                <a:solidFill>
                  <a:srgbClr val="FFC000"/>
                </a:solidFill>
              </a:rPr>
              <a:t>7- ایاتروژنیک: </a:t>
            </a:r>
            <a:r>
              <a:rPr lang="fa-IR" dirty="0" smtClean="0"/>
              <a:t>هماتوم- فلبیت- مهار کننده آروماتاز</a:t>
            </a:r>
          </a:p>
          <a:p>
            <a:r>
              <a:rPr lang="fa-IR" b="1" dirty="0">
                <a:solidFill>
                  <a:srgbClr val="FFC000"/>
                </a:solidFill>
              </a:rPr>
              <a:t>8- متفرقه: </a:t>
            </a:r>
            <a:r>
              <a:rPr lang="fa-IR" dirty="0" smtClean="0"/>
              <a:t>حاملگی- دیالیز- آمیلوئیدوز- شکستگی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790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30 تا 60 سال</a:t>
            </a:r>
          </a:p>
          <a:p>
            <a:r>
              <a:rPr lang="fa-IR" dirty="0" smtClean="0"/>
              <a:t>خانم ها 3 برابر آقایان</a:t>
            </a:r>
          </a:p>
          <a:p>
            <a:r>
              <a:rPr lang="fa-IR" dirty="0" smtClean="0"/>
              <a:t>انسیدانس 1 در 1000</a:t>
            </a:r>
          </a:p>
          <a:p>
            <a:r>
              <a:rPr lang="fa-IR" dirty="0" smtClean="0"/>
              <a:t>شیوع 3 تا 5 درصد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813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manifestation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Pain</a:t>
            </a:r>
          </a:p>
          <a:p>
            <a:pPr algn="l" rtl="0"/>
            <a:r>
              <a:rPr lang="en-US" dirty="0" err="1" smtClean="0"/>
              <a:t>Paresthesia</a:t>
            </a:r>
            <a:endParaRPr lang="en-US" dirty="0" smtClean="0"/>
          </a:p>
          <a:p>
            <a:pPr algn="l" rtl="0"/>
            <a:r>
              <a:rPr lang="en-US" dirty="0" smtClean="0"/>
              <a:t>Weakness less commonly</a:t>
            </a:r>
          </a:p>
          <a:p>
            <a:pPr algn="l" rtl="0"/>
            <a:r>
              <a:rPr lang="en-US" dirty="0" smtClean="0"/>
              <a:t>65% bilateral</a:t>
            </a:r>
          </a:p>
          <a:p>
            <a:pPr algn="l" rtl="0"/>
            <a:r>
              <a:rPr lang="en-US" dirty="0" smtClean="0"/>
              <a:t>Clinical course</a:t>
            </a:r>
          </a:p>
          <a:p>
            <a:pPr algn="l" rtl="0"/>
            <a:r>
              <a:rPr lang="en-US" dirty="0" smtClean="0"/>
              <a:t>Provocative activity</a:t>
            </a:r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886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نقص حسی- در مراحل انتهایی- نقص تنار نداریم</a:t>
            </a:r>
          </a:p>
          <a:p>
            <a:endParaRPr lang="fa-IR" dirty="0"/>
          </a:p>
          <a:p>
            <a:r>
              <a:rPr lang="fa-IR" dirty="0" smtClean="0"/>
              <a:t>اختلال حرکتی- در مراحل پیشرفته- ضعف در ابداکشن و </a:t>
            </a:r>
            <a:r>
              <a:rPr lang="en-US" dirty="0" err="1" smtClean="0"/>
              <a:t>oposition</a:t>
            </a:r>
            <a:r>
              <a:rPr lang="fa-IR" dirty="0" smtClean="0"/>
              <a:t> شست</a:t>
            </a:r>
          </a:p>
          <a:p>
            <a:r>
              <a:rPr lang="fa-IR" dirty="0"/>
              <a:t> </a:t>
            </a:r>
            <a:r>
              <a:rPr lang="fa-IR" dirty="0" smtClean="0"/>
              <a:t>تستهای </a:t>
            </a:r>
            <a:r>
              <a:rPr lang="en-US" dirty="0" smtClean="0"/>
              <a:t>provocative</a:t>
            </a:r>
            <a:r>
              <a:rPr lang="fa-IR" dirty="0" smtClean="0"/>
              <a:t>: فالن- تینل- </a:t>
            </a:r>
            <a:r>
              <a:rPr lang="en-US" dirty="0" err="1" smtClean="0"/>
              <a:t>durkan</a:t>
            </a:r>
            <a:r>
              <a:rPr lang="fa-IR" dirty="0" smtClean="0"/>
              <a:t>- </a:t>
            </a:r>
            <a:r>
              <a:rPr lang="en-US" dirty="0" smtClean="0"/>
              <a:t>hand elevation test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453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Phalen</a:t>
            </a:r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855" t="21086" b="44230"/>
          <a:stretch/>
        </p:blipFill>
        <p:spPr bwMode="auto">
          <a:xfrm>
            <a:off x="2257419" y="1749109"/>
            <a:ext cx="4629161" cy="4228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3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543800" cy="914400"/>
          </a:xfrm>
        </p:spPr>
        <p:txBody>
          <a:bodyPr/>
          <a:lstStyle/>
          <a:p>
            <a:r>
              <a:rPr lang="en-US" dirty="0" err="1" smtClean="0"/>
              <a:t>tinel</a:t>
            </a:r>
            <a:endParaRPr lang="fa-I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4585" t="21034" b="44552"/>
          <a:stretch/>
        </p:blipFill>
        <p:spPr bwMode="auto">
          <a:xfrm>
            <a:off x="2042089" y="1765566"/>
            <a:ext cx="5059822" cy="4195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95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EDX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حساسیت و اختصاصیت بالا</a:t>
            </a:r>
          </a:p>
          <a:p>
            <a:endParaRPr lang="fa-IR" dirty="0"/>
          </a:p>
          <a:p>
            <a:r>
              <a:rPr lang="fa-IR" dirty="0" smtClean="0"/>
              <a:t>شدت آسیب را نشان میدهد</a:t>
            </a:r>
          </a:p>
          <a:p>
            <a:endParaRPr lang="fa-IR" dirty="0"/>
          </a:p>
          <a:p>
            <a:r>
              <a:rPr lang="fa-IR" dirty="0" smtClean="0"/>
              <a:t>سایر تشخیص ها را رد میکند</a:t>
            </a:r>
          </a:p>
          <a:p>
            <a:endParaRPr lang="fa-IR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209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1135</TotalTime>
  <Words>2453</Words>
  <Application>Microsoft Office PowerPoint</Application>
  <PresentationFormat>On-screen Show (4:3)</PresentationFormat>
  <Paragraphs>398</Paragraphs>
  <Slides>118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Elemental</vt:lpstr>
      <vt:lpstr>Periarticular Disorders of the Extremities</vt:lpstr>
      <vt:lpstr>PowerPoint Presentation</vt:lpstr>
      <vt:lpstr>بورسیت</vt:lpstr>
      <vt:lpstr>علائم بالینی</vt:lpstr>
      <vt:lpstr>History and Ph/ Ex</vt:lpstr>
      <vt:lpstr>بورسیت ساب آکرومیون( ساب دلتوئید)</vt:lpstr>
      <vt:lpstr>PowerPoint Presentation</vt:lpstr>
      <vt:lpstr>PowerPoint Presentation</vt:lpstr>
      <vt:lpstr>PowerPoint Presentation</vt:lpstr>
      <vt:lpstr>درمان</vt:lpstr>
      <vt:lpstr>بورسیت تروکانتریک</vt:lpstr>
      <vt:lpstr>PowerPoint Presentation</vt:lpstr>
      <vt:lpstr>PowerPoint Presentation</vt:lpstr>
      <vt:lpstr>درمان</vt:lpstr>
      <vt:lpstr>بورسیت اولکرانون</vt:lpstr>
      <vt:lpstr>PowerPoint Presentation</vt:lpstr>
      <vt:lpstr>بورسیت آشیل</vt:lpstr>
      <vt:lpstr>PowerPoint Presentation</vt:lpstr>
      <vt:lpstr>بورسیت رترو کالکانئال</vt:lpstr>
      <vt:lpstr>PowerPoint Presentation</vt:lpstr>
      <vt:lpstr>درمان</vt:lpstr>
      <vt:lpstr>بورسیت ایسکیال</vt:lpstr>
      <vt:lpstr>PowerPoint Presentation</vt:lpstr>
      <vt:lpstr>Iliopsoas bursitis</vt:lpstr>
      <vt:lpstr>PowerPoint Presentation</vt:lpstr>
      <vt:lpstr>بورسیت آنسرین</vt:lpstr>
      <vt:lpstr>PowerPoint Presentation</vt:lpstr>
      <vt:lpstr>Anserine bursa injection</vt:lpstr>
      <vt:lpstr>بورسیت پره پاتلار</vt:lpstr>
      <vt:lpstr>تاندنیت </vt:lpstr>
      <vt:lpstr>Rotator cuff tendinopathy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Neer test</vt:lpstr>
      <vt:lpstr>PowerPoint Presentation</vt:lpstr>
      <vt:lpstr>PowerPoint Presentation</vt:lpstr>
      <vt:lpstr>Drop arm sign</vt:lpstr>
      <vt:lpstr>PowerPoint Presentation</vt:lpstr>
      <vt:lpstr>PowerPoint Presentation</vt:lpstr>
      <vt:lpstr>PowerPoint Presentation</vt:lpstr>
      <vt:lpstr>تاندنیت کلسیفیه</vt:lpstr>
      <vt:lpstr>PowerPoint Presentation</vt:lpstr>
      <vt:lpstr>Bicipital Tendinitis and Rupture</vt:lpstr>
      <vt:lpstr>PowerPoint Presentation</vt:lpstr>
      <vt:lpstr>PowerPoint Presentation</vt:lpstr>
      <vt:lpstr>PowerPoint Presentation</vt:lpstr>
      <vt:lpstr>PowerPoint Presentation</vt:lpstr>
      <vt:lpstr>Labral Tear</vt:lpstr>
      <vt:lpstr>تنوسینوویت دکورون</vt:lpstr>
      <vt:lpstr>PowerPoint Presentation</vt:lpstr>
      <vt:lpstr>PowerPoint Presentation</vt:lpstr>
      <vt:lpstr>PowerPoint Presentation</vt:lpstr>
      <vt:lpstr>تاندنیت پاتلا</vt:lpstr>
      <vt:lpstr>PowerPoint Presentation</vt:lpstr>
      <vt:lpstr>PowerPoint Presentation</vt:lpstr>
      <vt:lpstr>Iliotibial Band Syndrome</vt:lpstr>
      <vt:lpstr>PowerPoint Presentation</vt:lpstr>
      <vt:lpstr>PowerPoint Presentation</vt:lpstr>
      <vt:lpstr>تاندنیت آشیل</vt:lpstr>
      <vt:lpstr>کپسولیت چسبنده</vt:lpstr>
      <vt:lpstr>PowerPoint Presentation</vt:lpstr>
      <vt:lpstr>PowerPoint Presentation</vt:lpstr>
      <vt:lpstr>PowerPoint Presentation</vt:lpstr>
      <vt:lpstr>PowerPoint Presentation</vt:lpstr>
      <vt:lpstr>اپی کندیلیت لترال</vt:lpstr>
      <vt:lpstr>Clinical manifestations</vt:lpstr>
      <vt:lpstr>درمان</vt:lpstr>
      <vt:lpstr>PowerPoint Presentation</vt:lpstr>
      <vt:lpstr>PowerPoint Presentation</vt:lpstr>
      <vt:lpstr>PowerPoint Presentation</vt:lpstr>
      <vt:lpstr>PowerPoint Presentation</vt:lpstr>
      <vt:lpstr>6-10 cm distal to the elbow joint</vt:lpstr>
      <vt:lpstr>اپی کندیلیت مدیال</vt:lpstr>
      <vt:lpstr>PowerPoint Presentation</vt:lpstr>
      <vt:lpstr>PowerPoint Presentation</vt:lpstr>
      <vt:lpstr>Plantar fasciitis</vt:lpstr>
      <vt:lpstr>فاشئیت پلانتار</vt:lpstr>
      <vt:lpstr>PowerPoint Presentation</vt:lpstr>
      <vt:lpstr>تشخیص افتراقی درد بخش تحتانی پاشنه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Carpal tunnel syndrome</vt:lpstr>
      <vt:lpstr>pathophysiology</vt:lpstr>
      <vt:lpstr>PowerPoint Presentation</vt:lpstr>
      <vt:lpstr>PowerPoint Presentation</vt:lpstr>
      <vt:lpstr>ریسک فاکتورها</vt:lpstr>
      <vt:lpstr>اتیولوژی</vt:lpstr>
      <vt:lpstr>epidemiology</vt:lpstr>
      <vt:lpstr>Clinical manifestation</vt:lpstr>
      <vt:lpstr>Physical examination</vt:lpstr>
      <vt:lpstr>Phalen </vt:lpstr>
      <vt:lpstr>tinel</vt:lpstr>
      <vt:lpstr>EDX</vt:lpstr>
      <vt:lpstr>تشخیص های افتراقی</vt:lpstr>
      <vt:lpstr>Treatment</vt:lpstr>
      <vt:lpstr>Dupuytren contracture</vt:lpstr>
      <vt:lpstr>PowerPoint Presentation</vt:lpstr>
      <vt:lpstr>Etiology:</vt:lpstr>
      <vt:lpstr>PowerPoint Presentation</vt:lpstr>
      <vt:lpstr>PowerPoint Presentation</vt:lpstr>
      <vt:lpstr>PowerPoint Presentation</vt:lpstr>
      <vt:lpstr>Trigger finger</vt:lpstr>
      <vt:lpstr>PowerPoint Presentation</vt:lpstr>
      <vt:lpstr>PowerPoint Presentation</vt:lpstr>
      <vt:lpstr>etiology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Periarticular Disorders of the Extremities</dc:title>
  <dc:creator>MRT</dc:creator>
  <cp:lastModifiedBy>TakNovin</cp:lastModifiedBy>
  <cp:revision>92</cp:revision>
  <dcterms:created xsi:type="dcterms:W3CDTF">2012-10-28T04:11:11Z</dcterms:created>
  <dcterms:modified xsi:type="dcterms:W3CDTF">2020-01-15T02:48:41Z</dcterms:modified>
</cp:coreProperties>
</file>