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1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05" r:id="rId22"/>
    <p:sldId id="275" r:id="rId23"/>
    <p:sldId id="276" r:id="rId24"/>
    <p:sldId id="277" r:id="rId25"/>
    <p:sldId id="278" r:id="rId26"/>
    <p:sldId id="279" r:id="rId27"/>
    <p:sldId id="283" r:id="rId28"/>
    <p:sldId id="281" r:id="rId29"/>
    <p:sldId id="282" r:id="rId30"/>
    <p:sldId id="280" r:id="rId31"/>
    <p:sldId id="284" r:id="rId32"/>
    <p:sldId id="286" r:id="rId33"/>
    <p:sldId id="287" r:id="rId34"/>
    <p:sldId id="288" r:id="rId35"/>
    <p:sldId id="285" r:id="rId36"/>
    <p:sldId id="289" r:id="rId37"/>
    <p:sldId id="290" r:id="rId38"/>
    <p:sldId id="291" r:id="rId39"/>
    <p:sldId id="292" r:id="rId40"/>
    <p:sldId id="306" r:id="rId41"/>
    <p:sldId id="293" r:id="rId42"/>
    <p:sldId id="294" r:id="rId43"/>
    <p:sldId id="315" r:id="rId44"/>
    <p:sldId id="295" r:id="rId45"/>
    <p:sldId id="296" r:id="rId46"/>
    <p:sldId id="297" r:id="rId47"/>
    <p:sldId id="308" r:id="rId48"/>
    <p:sldId id="298" r:id="rId49"/>
    <p:sldId id="299" r:id="rId50"/>
    <p:sldId id="309" r:id="rId51"/>
    <p:sldId id="300" r:id="rId52"/>
    <p:sldId id="303" r:id="rId53"/>
    <p:sldId id="304" r:id="rId54"/>
    <p:sldId id="301" r:id="rId55"/>
    <p:sldId id="310" r:id="rId56"/>
    <p:sldId id="311" r:id="rId57"/>
    <p:sldId id="312" r:id="rId58"/>
    <p:sldId id="313" r:id="rId59"/>
    <p:sldId id="302" r:id="rId60"/>
    <p:sldId id="307" r:id="rId6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4D3-5E9F-48E1-B2E1-F4F390449891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A25B-A04B-470D-8773-49A404E787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152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4D3-5E9F-48E1-B2E1-F4F390449891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A25B-A04B-470D-8773-49A404E787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850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4D3-5E9F-48E1-B2E1-F4F390449891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A25B-A04B-470D-8773-49A404E787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758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4D3-5E9F-48E1-B2E1-F4F390449891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A25B-A04B-470D-8773-49A404E787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110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4D3-5E9F-48E1-B2E1-F4F390449891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A25B-A04B-470D-8773-49A404E787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795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4D3-5E9F-48E1-B2E1-F4F390449891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A25B-A04B-470D-8773-49A404E787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01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4D3-5E9F-48E1-B2E1-F4F390449891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A25B-A04B-470D-8773-49A404E787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831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4D3-5E9F-48E1-B2E1-F4F390449891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A25B-A04B-470D-8773-49A404E787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330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4D3-5E9F-48E1-B2E1-F4F390449891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A25B-A04B-470D-8773-49A404E787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13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4D3-5E9F-48E1-B2E1-F4F390449891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A25B-A04B-470D-8773-49A404E787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058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4D3-5E9F-48E1-B2E1-F4F390449891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A25B-A04B-470D-8773-49A404E787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111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74D3-5E9F-48E1-B2E1-F4F390449891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7A25B-A04B-470D-8773-49A404E787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4024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/>
          <a:lstStyle/>
          <a:p>
            <a:r>
              <a:rPr lang="en-US" dirty="0" smtClean="0">
                <a:effectLst/>
              </a:rPr>
              <a:t>Infectious Arthritis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chemeClr val="tx1">
                    <a:lumMod val="65000"/>
                  </a:schemeClr>
                </a:solidFill>
              </a:rPr>
              <a:t>Dr.z.saremi.rheumatologist.BUMS</a:t>
            </a:r>
            <a:endParaRPr lang="en-US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@</a:t>
            </a:r>
            <a:r>
              <a:rPr lang="en-US" sz="2400" dirty="0" err="1" smtClean="0">
                <a:solidFill>
                  <a:schemeClr val="tx1">
                    <a:lumMod val="65000"/>
                  </a:schemeClr>
                </a:solidFill>
              </a:rPr>
              <a:t>drzsaremi</a:t>
            </a:r>
            <a:endParaRPr lang="fa-IR" sz="24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i="1" dirty="0" smtClean="0">
                <a:solidFill>
                  <a:srgbClr val="FFC000"/>
                </a:solidFill>
                <a:effectLst/>
              </a:rPr>
              <a:t>S. </a:t>
            </a:r>
            <a:r>
              <a:rPr lang="en-US" b="1" i="1" dirty="0" err="1" smtClean="0">
                <a:solidFill>
                  <a:srgbClr val="FFC000"/>
                </a:solidFill>
                <a:effectLst/>
              </a:rPr>
              <a:t>aureus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 </a:t>
            </a:r>
            <a:r>
              <a:rPr lang="en-US" dirty="0" smtClean="0">
                <a:effectLst/>
              </a:rPr>
              <a:t>accounts for most </a:t>
            </a:r>
            <a:r>
              <a:rPr lang="en-US" dirty="0" err="1" smtClean="0">
                <a:effectLst/>
              </a:rPr>
              <a:t>nongonococcal</a:t>
            </a:r>
            <a:r>
              <a:rPr lang="en-US" dirty="0" smtClean="0">
                <a:effectLst/>
              </a:rPr>
              <a:t> isolates in adults of all ages;</a:t>
            </a:r>
          </a:p>
          <a:p>
            <a:pPr algn="l" rtl="0"/>
            <a:r>
              <a:rPr lang="en-US" dirty="0" smtClean="0">
                <a:effectLst/>
              </a:rPr>
              <a:t> </a:t>
            </a:r>
            <a:r>
              <a:rPr lang="en-US" u="sng" dirty="0" smtClean="0">
                <a:effectLst/>
              </a:rPr>
              <a:t>gram-negative bacilli</a:t>
            </a:r>
            <a:r>
              <a:rPr lang="en-US" dirty="0" smtClean="0">
                <a:effectLst/>
              </a:rPr>
              <a:t>, </a:t>
            </a:r>
            <a:r>
              <a:rPr lang="en-US" u="sng" dirty="0" smtClean="0">
                <a:effectLst/>
              </a:rPr>
              <a:t>pneumococci</a:t>
            </a:r>
            <a:r>
              <a:rPr lang="en-US" dirty="0" smtClean="0">
                <a:effectLst/>
              </a:rPr>
              <a:t>, and –B </a:t>
            </a:r>
            <a:r>
              <a:rPr lang="en-US" u="sng" dirty="0" smtClean="0">
                <a:effectLst/>
              </a:rPr>
              <a:t>hemolytic </a:t>
            </a:r>
            <a:r>
              <a:rPr lang="en-US" u="sng" dirty="0" err="1" smtClean="0">
                <a:effectLst/>
              </a:rPr>
              <a:t>streptococci</a:t>
            </a:r>
            <a:r>
              <a:rPr lang="en-US" dirty="0" err="1" smtClean="0">
                <a:effectLst/>
              </a:rPr>
              <a:t>'particularly</a:t>
            </a:r>
            <a:r>
              <a:rPr lang="en-US" dirty="0" smtClean="0">
                <a:effectLst/>
              </a:rPr>
              <a:t> groups A and B but also groups C, G, and </a:t>
            </a:r>
            <a:r>
              <a:rPr lang="en-US" dirty="0" err="1" smtClean="0">
                <a:effectLst/>
              </a:rPr>
              <a:t>F'are</a:t>
            </a:r>
            <a:r>
              <a:rPr lang="en-US" dirty="0" smtClean="0">
                <a:effectLst/>
              </a:rPr>
              <a:t> involved in up to one-third of cases in older adults, especially those with </a:t>
            </a:r>
            <a:r>
              <a:rPr lang="en-US" u="sng" dirty="0" smtClean="0">
                <a:effectLst/>
              </a:rPr>
              <a:t>underlying comorbid illnesses.</a:t>
            </a:r>
            <a:endParaRPr lang="fa-IR" u="sng" dirty="0"/>
          </a:p>
        </p:txBody>
      </p:sp>
    </p:spTree>
    <p:extLst>
      <p:ext uri="{BB962C8B-B14F-4D97-AF65-F5344CB8AC3E}">
        <p14:creationId xmlns:p14="http://schemas.microsoft.com/office/powerpoint/2010/main" val="25408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ffectLst/>
              </a:rPr>
              <a:t>after surgical procedures or penetrating injuries : </a:t>
            </a:r>
            <a:r>
              <a:rPr lang="en-US" b="1" i="1" dirty="0" smtClean="0">
                <a:solidFill>
                  <a:srgbClr val="FFC000"/>
                </a:solidFill>
                <a:effectLst/>
              </a:rPr>
              <a:t>S </a:t>
            </a:r>
            <a:r>
              <a:rPr lang="en-US" b="1" i="1" dirty="0" err="1" smtClean="0">
                <a:solidFill>
                  <a:srgbClr val="FFC000"/>
                </a:solidFill>
                <a:effectLst/>
              </a:rPr>
              <a:t>aureus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dirty="0" smtClean="0">
                <a:effectLst/>
              </a:rPr>
              <a:t>other </a:t>
            </a:r>
            <a:r>
              <a:rPr lang="en-US" b="1" i="1" dirty="0" smtClean="0">
                <a:solidFill>
                  <a:srgbClr val="FFC000"/>
                </a:solidFill>
                <a:effectLst/>
              </a:rPr>
              <a:t>gram-positive bacteria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 or </a:t>
            </a:r>
            <a:r>
              <a:rPr lang="en-US" b="1" i="1" dirty="0" smtClean="0">
                <a:solidFill>
                  <a:srgbClr val="FFC000"/>
                </a:solidFill>
                <a:effectLst/>
              </a:rPr>
              <a:t>gram-negative bacilli</a:t>
            </a:r>
            <a:r>
              <a:rPr lang="en-US" dirty="0" smtClean="0">
                <a:effectLst/>
              </a:rPr>
              <a:t>. </a:t>
            </a:r>
          </a:p>
          <a:p>
            <a:pPr algn="l" rtl="0"/>
            <a:r>
              <a:rPr lang="en-US" dirty="0" smtClean="0">
                <a:effectLst/>
              </a:rPr>
              <a:t>Infections with 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coagulase-negative staphylococci</a:t>
            </a:r>
            <a:r>
              <a:rPr lang="en-US" dirty="0" smtClean="0">
                <a:effectLst/>
              </a:rPr>
              <a:t> are unusual except after the implantation </a:t>
            </a:r>
            <a:r>
              <a:rPr lang="en-US" b="1" u="sng" dirty="0" smtClean="0">
                <a:effectLst/>
              </a:rPr>
              <a:t>of prosthetic joints or arthroscopy</a:t>
            </a:r>
            <a:endParaRPr lang="fa-IR" b="1" u="sng" dirty="0"/>
          </a:p>
        </p:txBody>
      </p:sp>
    </p:spTree>
    <p:extLst>
      <p:ext uri="{BB962C8B-B14F-4D97-AF65-F5344CB8AC3E}">
        <p14:creationId xmlns:p14="http://schemas.microsoft.com/office/powerpoint/2010/main" val="40956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  <a:effectLst/>
              </a:rPr>
              <a:t>Anaerobic organisms</a:t>
            </a:r>
            <a:r>
              <a:rPr lang="en-US" dirty="0" smtClean="0">
                <a:effectLst/>
              </a:rPr>
              <a:t>: </a:t>
            </a:r>
            <a:r>
              <a:rPr lang="en-US" b="1" dirty="0" smtClean="0">
                <a:effectLst/>
              </a:rPr>
              <a:t>human bites </a:t>
            </a:r>
            <a:r>
              <a:rPr lang="en-US" dirty="0" smtClean="0">
                <a:effectLst/>
              </a:rPr>
              <a:t>and when </a:t>
            </a:r>
            <a:r>
              <a:rPr lang="en-US" b="1" u="sng" dirty="0" smtClean="0">
                <a:effectLst/>
              </a:rPr>
              <a:t>decubitus ulcers </a:t>
            </a:r>
            <a:r>
              <a:rPr lang="en-US" dirty="0" smtClean="0">
                <a:effectLst/>
              </a:rPr>
              <a:t>or </a:t>
            </a:r>
            <a:r>
              <a:rPr lang="en-US" b="1" u="sng" dirty="0" err="1" smtClean="0">
                <a:effectLst/>
              </a:rPr>
              <a:t>intraabdominal</a:t>
            </a:r>
            <a:r>
              <a:rPr lang="en-US" b="1" u="sng" dirty="0" smtClean="0">
                <a:effectLst/>
              </a:rPr>
              <a:t> abscesses </a:t>
            </a:r>
            <a:r>
              <a:rPr lang="en-US" dirty="0" smtClean="0">
                <a:effectLst/>
              </a:rPr>
              <a:t>spread into adjacent joints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 err="1" smtClean="0">
                <a:solidFill>
                  <a:srgbClr val="FF0000"/>
                </a:solidFill>
                <a:effectLst/>
              </a:rPr>
              <a:t>Polymicrobial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 infections </a:t>
            </a:r>
            <a:r>
              <a:rPr lang="en-US" dirty="0" smtClean="0">
                <a:effectLst/>
              </a:rPr>
              <a:t>complicate </a:t>
            </a:r>
            <a:r>
              <a:rPr lang="en-US" b="1" u="sng" dirty="0" smtClean="0">
                <a:effectLst/>
              </a:rPr>
              <a:t>traumatic injuries </a:t>
            </a:r>
            <a:r>
              <a:rPr lang="en-US" dirty="0" smtClean="0">
                <a:effectLst/>
              </a:rPr>
              <a:t>with extensive contamination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607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Nongonococcal</a:t>
            </a:r>
            <a:r>
              <a:rPr lang="en-US" dirty="0" smtClean="0">
                <a:effectLst/>
              </a:rPr>
              <a:t> Bacterial Arthritis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>
                <a:effectLst/>
              </a:rPr>
              <a:t>Epidemiology:</a:t>
            </a:r>
          </a:p>
          <a:p>
            <a:pPr algn="l" rtl="0"/>
            <a:r>
              <a:rPr lang="en-US" i="1" dirty="0" smtClean="0">
                <a:effectLst/>
              </a:rPr>
              <a:t>S. </a:t>
            </a:r>
            <a:r>
              <a:rPr lang="en-US" i="1" dirty="0" err="1" smtClean="0">
                <a:effectLst/>
              </a:rPr>
              <a:t>aureus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H. </a:t>
            </a:r>
            <a:r>
              <a:rPr lang="en-US" i="1" dirty="0" err="1" smtClean="0">
                <a:effectLst/>
              </a:rPr>
              <a:t>influenzae</a:t>
            </a:r>
            <a:r>
              <a:rPr lang="en-US" dirty="0" smtClean="0">
                <a:effectLst/>
              </a:rPr>
              <a:t>, and pyogenic streptococci occur in healthy persons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>
                <a:effectLst/>
              </a:rPr>
              <a:t>rheumatoid arthritis have the highest incidence of infective arthritis because of</a:t>
            </a:r>
          </a:p>
          <a:p>
            <a:pPr marL="514350" indent="-514350" algn="ctr" rtl="0">
              <a:buFont typeface="+mj-lt"/>
              <a:buAutoNum type="arabicParenR"/>
            </a:pPr>
            <a:r>
              <a:rPr lang="en-US" b="1" dirty="0" smtClean="0">
                <a:solidFill>
                  <a:srgbClr val="FFC000"/>
                </a:solidFill>
                <a:effectLst/>
              </a:rPr>
              <a:t> chronically inflamed joints;</a:t>
            </a:r>
          </a:p>
          <a:p>
            <a:pPr marL="514350" indent="-514350" algn="ctr" rtl="0">
              <a:buFont typeface="+mj-lt"/>
              <a:buAutoNum type="arabicParenR"/>
            </a:pPr>
            <a:r>
              <a:rPr lang="en-US" b="1" dirty="0" smtClean="0">
                <a:solidFill>
                  <a:srgbClr val="FFC000"/>
                </a:solidFill>
                <a:effectLst/>
              </a:rPr>
              <a:t> glucocorticoid therapy; </a:t>
            </a:r>
          </a:p>
          <a:p>
            <a:pPr marL="514350" indent="-514350" algn="ctr" rtl="0">
              <a:buFont typeface="+mj-lt"/>
              <a:buAutoNum type="arabicParenR"/>
            </a:pPr>
            <a:r>
              <a:rPr lang="en-US" b="1" dirty="0" smtClean="0">
                <a:solidFill>
                  <a:srgbClr val="FFC000"/>
                </a:solidFill>
                <a:effectLst/>
              </a:rPr>
              <a:t>frequent breakdown of rheumatoid nodules,</a:t>
            </a:r>
          </a:p>
          <a:p>
            <a:pPr marL="514350" indent="-514350" algn="ctr" rtl="0">
              <a:buFont typeface="+mj-lt"/>
              <a:buAutoNum type="arabicParenR"/>
            </a:pPr>
            <a:r>
              <a:rPr lang="en-US" b="1" dirty="0" smtClean="0">
                <a:solidFill>
                  <a:srgbClr val="FFC000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effectLst/>
              </a:rPr>
              <a:t>vasculitic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 ulcers, </a:t>
            </a:r>
          </a:p>
          <a:p>
            <a:pPr marL="514350" indent="-514350" algn="ctr" rtl="0">
              <a:buFont typeface="+mj-lt"/>
              <a:buAutoNum type="arabicParenR"/>
            </a:pPr>
            <a:r>
              <a:rPr lang="en-US" b="1" dirty="0" smtClean="0">
                <a:solidFill>
                  <a:srgbClr val="FFC000"/>
                </a:solidFill>
                <a:effectLst/>
              </a:rPr>
              <a:t>skin overlying deformed joints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.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Other risk factors </a:t>
            </a:r>
            <a:r>
              <a:rPr lang="en-US" dirty="0"/>
              <a:t>of S. </a:t>
            </a:r>
            <a:r>
              <a:rPr lang="en-US" dirty="0" err="1" smtClean="0"/>
              <a:t>aureus</a:t>
            </a:r>
            <a:r>
              <a:rPr lang="en-US" dirty="0" smtClean="0"/>
              <a:t> septic arthritis and </a:t>
            </a:r>
            <a:r>
              <a:rPr lang="en-US" dirty="0" err="1" smtClean="0"/>
              <a:t>gramnegative</a:t>
            </a:r>
            <a:r>
              <a:rPr lang="en-US" dirty="0" smtClean="0"/>
              <a:t> </a:t>
            </a:r>
            <a:r>
              <a:rPr lang="en-US" dirty="0" err="1" smtClean="0"/>
              <a:t>bacili</a:t>
            </a:r>
            <a:r>
              <a:rPr lang="en-US" dirty="0" smtClean="0"/>
              <a:t>:</a:t>
            </a:r>
          </a:p>
          <a:p>
            <a:pPr algn="ctr" rtl="0"/>
            <a:r>
              <a:rPr lang="en-US" b="1" dirty="0" smtClean="0">
                <a:solidFill>
                  <a:srgbClr val="FFC000"/>
                </a:solidFill>
                <a:effectLst/>
              </a:rPr>
              <a:t>Diabetes mellitus,</a:t>
            </a:r>
          </a:p>
          <a:p>
            <a:pPr algn="ctr" rtl="0"/>
            <a:r>
              <a:rPr lang="en-US" b="1" dirty="0" smtClean="0">
                <a:solidFill>
                  <a:srgbClr val="FFC000"/>
                </a:solidFill>
                <a:effectLst/>
              </a:rPr>
              <a:t> glucocorticoid therapy, </a:t>
            </a:r>
          </a:p>
          <a:p>
            <a:pPr algn="ctr" rtl="0"/>
            <a:r>
              <a:rPr lang="en-US" b="1" dirty="0" smtClean="0">
                <a:solidFill>
                  <a:srgbClr val="FFC000"/>
                </a:solidFill>
                <a:effectLst/>
              </a:rPr>
              <a:t>hemodialysis, </a:t>
            </a:r>
          </a:p>
          <a:p>
            <a:pPr algn="ctr" rtl="0"/>
            <a:r>
              <a:rPr lang="en-US" b="1" dirty="0" smtClean="0">
                <a:solidFill>
                  <a:srgbClr val="FFC000"/>
                </a:solidFill>
                <a:effectLst/>
              </a:rPr>
              <a:t>malignancy</a:t>
            </a:r>
            <a:endParaRPr lang="en-US" b="1" dirty="0" smtClean="0">
              <a:solidFill>
                <a:srgbClr val="FFC000"/>
              </a:solidFill>
            </a:endParaRPr>
          </a:p>
          <a:p>
            <a:pPr algn="l" rtl="0"/>
            <a:endParaRPr lang="fa-I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ffectLst/>
              </a:rPr>
              <a:t>Tumor necrosis factor inhibitors (</a:t>
            </a:r>
            <a:r>
              <a:rPr lang="en-US" dirty="0" err="1" smtClean="0">
                <a:effectLst/>
              </a:rPr>
              <a:t>etanercept</a:t>
            </a:r>
            <a:r>
              <a:rPr lang="en-US" dirty="0" smtClean="0">
                <a:effectLst/>
              </a:rPr>
              <a:t> and infliximab):</a:t>
            </a:r>
          </a:p>
          <a:p>
            <a:pPr algn="ctr" rtl="0"/>
            <a:r>
              <a:rPr lang="en-US" b="1" dirty="0" smtClean="0">
                <a:solidFill>
                  <a:srgbClr val="FFC000"/>
                </a:solidFill>
                <a:effectLst/>
              </a:rPr>
              <a:t>mycobacterial infections </a:t>
            </a:r>
          </a:p>
          <a:p>
            <a:pPr algn="ctr" rtl="0"/>
            <a:r>
              <a:rPr lang="en-US" b="1" dirty="0" smtClean="0">
                <a:solidFill>
                  <a:srgbClr val="FFC000"/>
                </a:solidFill>
                <a:effectLst/>
              </a:rPr>
              <a:t>other pyogenic bacterial infections</a:t>
            </a:r>
            <a:endParaRPr lang="fa-I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ffectLst/>
              </a:rPr>
              <a:t>Pneumococcal infections complicate :</a:t>
            </a:r>
          </a:p>
          <a:p>
            <a:pPr algn="ctr" rtl="0"/>
            <a:r>
              <a:rPr lang="en-US" b="1" dirty="0" smtClean="0">
                <a:solidFill>
                  <a:srgbClr val="FFC000"/>
                </a:solidFill>
                <a:effectLst/>
              </a:rPr>
              <a:t>alcoholism, </a:t>
            </a:r>
          </a:p>
          <a:p>
            <a:pPr algn="ctr" rtl="0"/>
            <a:r>
              <a:rPr lang="en-US" b="1" dirty="0" smtClean="0">
                <a:solidFill>
                  <a:srgbClr val="FFC000"/>
                </a:solidFill>
                <a:effectLst/>
              </a:rPr>
              <a:t>deficiencies of </a:t>
            </a:r>
            <a:r>
              <a:rPr lang="en-US" b="1" dirty="0" err="1" smtClean="0">
                <a:solidFill>
                  <a:srgbClr val="FFC000"/>
                </a:solidFill>
                <a:effectLst/>
              </a:rPr>
              <a:t>humoral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 immunity,</a:t>
            </a:r>
          </a:p>
          <a:p>
            <a:pPr algn="ctr" rtl="0"/>
            <a:r>
              <a:rPr lang="en-US" b="1" dirty="0" err="1" smtClean="0">
                <a:solidFill>
                  <a:srgbClr val="FFC000"/>
                </a:solidFill>
                <a:effectLst/>
              </a:rPr>
              <a:t>hemoglobinopathies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.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r>
              <a:rPr lang="en-US" b="1" dirty="0" smtClean="0">
                <a:solidFill>
                  <a:srgbClr val="FFFF00"/>
                </a:solidFill>
                <a:effectLst/>
              </a:rPr>
              <a:t>Pneumococci, </a:t>
            </a:r>
          </a:p>
          <a:p>
            <a:pPr algn="ctr" rtl="0"/>
            <a:r>
              <a:rPr lang="en-US" b="1" i="1" dirty="0" smtClean="0">
                <a:solidFill>
                  <a:srgbClr val="FFFF00"/>
                </a:solidFill>
                <a:effectLst/>
              </a:rPr>
              <a:t>Salmonella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 species</a:t>
            </a:r>
            <a:endParaRPr lang="en-US" b="1" i="1" dirty="0" smtClean="0">
              <a:solidFill>
                <a:srgbClr val="FFFF00"/>
              </a:solidFill>
              <a:effectLst/>
            </a:endParaRPr>
          </a:p>
          <a:p>
            <a:pPr algn="ctr" rtl="0"/>
            <a:r>
              <a:rPr lang="en-US" b="1" i="1" dirty="0" smtClean="0">
                <a:solidFill>
                  <a:srgbClr val="FFFF00"/>
                </a:solidFill>
                <a:effectLst/>
              </a:rPr>
              <a:t>H. </a:t>
            </a:r>
            <a:r>
              <a:rPr lang="en-US" b="1" i="1" dirty="0" err="1" smtClean="0">
                <a:solidFill>
                  <a:srgbClr val="FFFF00"/>
                </a:solidFill>
                <a:effectLst/>
              </a:rPr>
              <a:t>influenzae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 </a:t>
            </a:r>
          </a:p>
          <a:p>
            <a:pPr algn="ctr" rtl="0"/>
            <a:r>
              <a:rPr lang="en-US" dirty="0" smtClean="0">
                <a:effectLst/>
              </a:rPr>
              <a:t>cause septic arthritis in persons infected with </a:t>
            </a:r>
            <a:r>
              <a:rPr lang="en-US" sz="4000" b="1" i="1" dirty="0" smtClean="0">
                <a:solidFill>
                  <a:srgbClr val="FFFF00"/>
                </a:solidFill>
                <a:effectLst/>
              </a:rPr>
              <a:t>HIV</a:t>
            </a:r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.</a:t>
            </a:r>
            <a:endParaRPr lang="fa-IR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C000"/>
                </a:solidFill>
                <a:effectLst/>
              </a:rPr>
              <a:t>primary immunoglobulin deficiency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 </a:t>
            </a:r>
            <a:r>
              <a:rPr lang="en-US" dirty="0" smtClean="0">
                <a:effectLst/>
              </a:rPr>
              <a:t>are at risk for </a:t>
            </a:r>
            <a:r>
              <a:rPr lang="en-US" dirty="0" err="1" smtClean="0">
                <a:effectLst/>
              </a:rPr>
              <a:t>mycoplasmal</a:t>
            </a:r>
            <a:r>
              <a:rPr lang="en-US" dirty="0" smtClean="0">
                <a:effectLst/>
              </a:rPr>
              <a:t> arthritis, </a:t>
            </a:r>
          </a:p>
          <a:p>
            <a:pPr algn="l" rtl="0"/>
            <a:r>
              <a:rPr lang="en-US" dirty="0" smtClean="0">
                <a:effectLst/>
              </a:rPr>
              <a:t>          permanent joint damage if 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tetracycline and replacement therapy with IV immunoglobulin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are </a:t>
            </a:r>
            <a:r>
              <a:rPr lang="en-US" dirty="0" smtClean="0">
                <a:effectLst/>
              </a:rPr>
              <a:t>not administered promptly</a:t>
            </a:r>
            <a:endParaRPr lang="fa-IR" dirty="0"/>
          </a:p>
        </p:txBody>
      </p:sp>
      <p:sp>
        <p:nvSpPr>
          <p:cNvPr id="4" name="Right Arrow 3"/>
          <p:cNvSpPr/>
          <p:nvPr/>
        </p:nvSpPr>
        <p:spPr>
          <a:xfrm>
            <a:off x="836561" y="2929267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18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ffectLst/>
              </a:rPr>
              <a:t>IV drug users :</a:t>
            </a:r>
          </a:p>
          <a:p>
            <a:pPr algn="l" rtl="0"/>
            <a:r>
              <a:rPr lang="en-US" b="1" dirty="0" smtClean="0">
                <a:solidFill>
                  <a:srgbClr val="FFC000"/>
                </a:solidFill>
                <a:effectLst/>
              </a:rPr>
              <a:t>staphylococcal and streptococcal infections </a:t>
            </a:r>
            <a:r>
              <a:rPr lang="en-US" dirty="0" smtClean="0">
                <a:effectLst/>
              </a:rPr>
              <a:t>from their own flora and 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acquire </a:t>
            </a:r>
            <a:r>
              <a:rPr lang="en-US" b="1" dirty="0" err="1" smtClean="0">
                <a:solidFill>
                  <a:srgbClr val="FFC000"/>
                </a:solidFill>
                <a:effectLst/>
              </a:rPr>
              <a:t>pseudomonal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 and other gram-negative infections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 </a:t>
            </a:r>
            <a:r>
              <a:rPr lang="en-US" dirty="0" smtClean="0">
                <a:effectLst/>
              </a:rPr>
              <a:t>from drugs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686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effectLst/>
              </a:rPr>
              <a:t>Acute bacterial infection : single joint or a few joints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err="1" smtClean="0">
                <a:effectLst/>
              </a:rPr>
              <a:t>Subacute</a:t>
            </a:r>
            <a:r>
              <a:rPr lang="en-US" dirty="0" smtClean="0">
                <a:effectLst/>
              </a:rPr>
              <a:t> or chronic </a:t>
            </a:r>
            <a:r>
              <a:rPr lang="en-US" dirty="0" err="1" smtClean="0">
                <a:effectLst/>
              </a:rPr>
              <a:t>monarthritis</a:t>
            </a:r>
            <a:r>
              <a:rPr lang="en-US" dirty="0" smtClean="0">
                <a:effectLst/>
              </a:rPr>
              <a:t> or </a:t>
            </a:r>
            <a:r>
              <a:rPr lang="en-US" dirty="0" err="1" smtClean="0">
                <a:effectLst/>
              </a:rPr>
              <a:t>oligoarthritis</a:t>
            </a:r>
            <a:r>
              <a:rPr lang="en-US" dirty="0" smtClean="0">
                <a:effectLst/>
              </a:rPr>
              <a:t> : mycobacterial or fungal infection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>
                <a:effectLst/>
              </a:rPr>
              <a:t>episodic inflammation :syphilis, Lyme disease, </a:t>
            </a:r>
            <a:r>
              <a:rPr lang="en-US" dirty="0" smtClean="0"/>
              <a:t>,</a:t>
            </a:r>
            <a:r>
              <a:rPr lang="en-US" dirty="0" smtClean="0">
                <a:effectLst/>
              </a:rPr>
              <a:t>reactive arthritis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403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effectLst/>
              </a:rPr>
              <a:t>Clinical Manifestations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ffectLst/>
              </a:rPr>
              <a:t>90% of patients present with involvement of a single </a:t>
            </a:r>
            <a:r>
              <a:rPr lang="en-US" dirty="0" err="1" smtClean="0">
                <a:effectLst/>
              </a:rPr>
              <a:t>joint'most</a:t>
            </a:r>
            <a:r>
              <a:rPr lang="en-US" dirty="0" smtClean="0">
                <a:effectLst/>
              </a:rPr>
              <a:t> commonly the 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knee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>
                <a:effectLst/>
              </a:rPr>
              <a:t>Hip, shoulder, wrist, or elbow.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>
                <a:effectLst/>
              </a:rPr>
              <a:t> Small joints of the hands and feet are more likely to be affected after direct inoculation or a bite.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108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1519" t="25832" r="54071" b="22138"/>
          <a:stretch/>
        </p:blipFill>
        <p:spPr bwMode="auto">
          <a:xfrm>
            <a:off x="467544" y="980728"/>
            <a:ext cx="7416824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07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ffectLst/>
              </a:rPr>
              <a:t>IV drug users, infections of the </a:t>
            </a:r>
          </a:p>
          <a:p>
            <a:pPr algn="ctr" rtl="0"/>
            <a:r>
              <a:rPr lang="en-US" sz="4000" b="1" dirty="0" smtClean="0">
                <a:solidFill>
                  <a:srgbClr val="FFC000"/>
                </a:solidFill>
                <a:effectLst/>
              </a:rPr>
              <a:t>spine, </a:t>
            </a:r>
          </a:p>
          <a:p>
            <a:pPr algn="ctr" rtl="0"/>
            <a:r>
              <a:rPr lang="en-US" sz="4000" b="1" dirty="0" smtClean="0">
                <a:solidFill>
                  <a:srgbClr val="FFC000"/>
                </a:solidFill>
                <a:effectLst/>
              </a:rPr>
              <a:t>sacroiliac joints</a:t>
            </a:r>
          </a:p>
          <a:p>
            <a:pPr algn="ctr" rtl="0"/>
            <a:r>
              <a:rPr lang="en-US" sz="4000" b="1" dirty="0" err="1" smtClean="0">
                <a:solidFill>
                  <a:srgbClr val="FFC000"/>
                </a:solidFill>
                <a:effectLst/>
              </a:rPr>
              <a:t>sternoclavicular</a:t>
            </a:r>
            <a:r>
              <a:rPr lang="en-US" sz="4000" b="1" dirty="0" smtClean="0">
                <a:solidFill>
                  <a:srgbClr val="FFC000"/>
                </a:solidFill>
                <a:effectLst/>
              </a:rPr>
              <a:t> joints</a:t>
            </a:r>
            <a:endParaRPr lang="fa-IR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2080" t="34024" r="24156" b="23373"/>
          <a:stretch/>
        </p:blipFill>
        <p:spPr bwMode="auto">
          <a:xfrm>
            <a:off x="971600" y="620688"/>
            <a:ext cx="7200591" cy="4944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81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>
                <a:effectLst/>
              </a:rPr>
              <a:t>Polyarticular</a:t>
            </a:r>
            <a:r>
              <a:rPr lang="en-US" dirty="0" smtClean="0">
                <a:effectLst/>
              </a:rPr>
              <a:t> infection is most common among patients with 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rheumatoid arthritis </a:t>
            </a:r>
            <a:r>
              <a:rPr lang="en-US" dirty="0" smtClean="0">
                <a:effectLst/>
              </a:rPr>
              <a:t>and may resemble a flare of the underlying disease.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092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 smtClean="0">
                <a:solidFill>
                  <a:srgbClr val="FFC000"/>
                </a:solidFill>
                <a:effectLst/>
              </a:rPr>
              <a:t>moderate to severe pain </a:t>
            </a:r>
            <a:r>
              <a:rPr lang="en-US" dirty="0" smtClean="0">
                <a:effectLst/>
              </a:rPr>
              <a:t>that is uniform around the joint, effusion, muscle spasm, and decreased range of motion. </a:t>
            </a:r>
          </a:p>
          <a:p>
            <a:pPr algn="l" rtl="0"/>
            <a:r>
              <a:rPr lang="en-US" b="1" dirty="0" smtClean="0">
                <a:solidFill>
                  <a:srgbClr val="FFC000"/>
                </a:solidFill>
                <a:effectLst/>
              </a:rPr>
              <a:t>Fever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 </a:t>
            </a:r>
            <a:r>
              <a:rPr lang="en-US" dirty="0" smtClean="0">
                <a:effectLst/>
              </a:rPr>
              <a:t>in the range of 38.3°–38.9°C (101°–102°F) and sometimes higher is common but may not be present, especially in persons with </a:t>
            </a:r>
            <a:r>
              <a:rPr lang="en-US" u="sng" dirty="0" smtClean="0">
                <a:effectLst/>
              </a:rPr>
              <a:t>rheumatoid arthritis, renal or hepatic insufficiency, or conditions requiring immunosuppressive therapy.</a:t>
            </a:r>
            <a:endParaRPr lang="fa-IR" u="sng" dirty="0"/>
          </a:p>
        </p:txBody>
      </p:sp>
    </p:spTree>
    <p:extLst>
      <p:ext uri="{BB962C8B-B14F-4D97-AF65-F5344CB8AC3E}">
        <p14:creationId xmlns:p14="http://schemas.microsoft.com/office/powerpoint/2010/main" val="9004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Labratory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>
                <a:solidFill>
                  <a:srgbClr val="FFC000"/>
                </a:solidFill>
                <a:effectLst/>
              </a:rPr>
              <a:t>leukocytosis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 </a:t>
            </a:r>
            <a:r>
              <a:rPr lang="en-US" dirty="0" smtClean="0">
                <a:effectLst/>
              </a:rPr>
              <a:t>with a left shift </a:t>
            </a:r>
          </a:p>
          <a:p>
            <a:pPr algn="l" rtl="0"/>
            <a:r>
              <a:rPr lang="en-US" dirty="0" smtClean="0">
                <a:effectLst/>
              </a:rPr>
              <a:t> elevation of the </a:t>
            </a:r>
            <a:r>
              <a:rPr lang="en-US" dirty="0" smtClean="0"/>
              <a:t>ESR</a:t>
            </a:r>
          </a:p>
          <a:p>
            <a:pPr algn="l" rtl="0"/>
            <a:r>
              <a:rPr lang="en-US" dirty="0" smtClean="0">
                <a:effectLst/>
              </a:rPr>
              <a:t> elevation C-reactive protein.</a:t>
            </a:r>
          </a:p>
          <a:p>
            <a:pPr algn="l" rtl="0"/>
            <a:r>
              <a:rPr lang="en-US" dirty="0" smtClean="0"/>
              <a:t>BC positive: 50- 70%</a:t>
            </a:r>
          </a:p>
          <a:p>
            <a:pPr algn="l" rtl="0"/>
            <a:r>
              <a:rPr lang="en-US" dirty="0" smtClean="0">
                <a:effectLst/>
              </a:rPr>
              <a:t>The synovial fluid is turbid, </a:t>
            </a:r>
            <a:r>
              <a:rPr lang="en-US" dirty="0" err="1" smtClean="0">
                <a:effectLst/>
              </a:rPr>
              <a:t>serosanguineous</a:t>
            </a:r>
            <a:r>
              <a:rPr lang="en-US" dirty="0" smtClean="0">
                <a:effectLst/>
              </a:rPr>
              <a:t>, or frankly purulent</a:t>
            </a:r>
          </a:p>
          <a:p>
            <a:pPr algn="l" rtl="0"/>
            <a:r>
              <a:rPr lang="en-US" dirty="0" smtClean="0">
                <a:effectLst/>
              </a:rPr>
              <a:t>Levels of total </a:t>
            </a:r>
            <a:r>
              <a:rPr lang="en-US" u="sng" dirty="0" smtClean="0">
                <a:effectLst/>
              </a:rPr>
              <a:t>protein </a:t>
            </a:r>
            <a:r>
              <a:rPr lang="en-US" dirty="0" smtClean="0">
                <a:effectLst/>
              </a:rPr>
              <a:t>and </a:t>
            </a:r>
            <a:r>
              <a:rPr lang="en-US" u="sng" dirty="0" smtClean="0">
                <a:effectLst/>
              </a:rPr>
              <a:t>LDH</a:t>
            </a:r>
            <a:r>
              <a:rPr lang="en-US" dirty="0" smtClean="0">
                <a:effectLst/>
              </a:rPr>
              <a:t> in synovial fluid are elevated</a:t>
            </a:r>
          </a:p>
          <a:p>
            <a:pPr algn="l" rtl="0"/>
            <a:r>
              <a:rPr lang="en-US" u="sng" dirty="0" smtClean="0">
                <a:effectLst/>
              </a:rPr>
              <a:t>glucose</a:t>
            </a:r>
            <a:r>
              <a:rPr lang="en-US" dirty="0" smtClean="0">
                <a:effectLst/>
              </a:rPr>
              <a:t> level is depressed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805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ffectLst/>
              </a:rPr>
              <a:t>Organisms are seen on synovial fluid smears in nearly 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three-quarters of infections with </a:t>
            </a:r>
            <a:r>
              <a:rPr lang="en-US" b="1" i="1" dirty="0" smtClean="0">
                <a:solidFill>
                  <a:srgbClr val="FFC000"/>
                </a:solidFill>
                <a:effectLst/>
              </a:rPr>
              <a:t>S. </a:t>
            </a:r>
            <a:r>
              <a:rPr lang="en-US" b="1" i="1" dirty="0" err="1" smtClean="0">
                <a:solidFill>
                  <a:srgbClr val="FFC000"/>
                </a:solidFill>
                <a:effectLst/>
              </a:rPr>
              <a:t>aureus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 and streptococci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 </a:t>
            </a:r>
            <a:r>
              <a:rPr lang="en-US" dirty="0" smtClean="0">
                <a:effectLst/>
              </a:rPr>
              <a:t>and in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30–50% of infections due to gram-negative </a:t>
            </a:r>
            <a:r>
              <a:rPr lang="en-US" dirty="0" smtClean="0">
                <a:effectLst/>
              </a:rPr>
              <a:t>and other bacteria.</a:t>
            </a:r>
          </a:p>
          <a:p>
            <a:pPr algn="l" rtl="0"/>
            <a:r>
              <a:rPr lang="en-US" dirty="0" smtClean="0">
                <a:effectLst/>
              </a:rPr>
              <a:t> Cultures of synovial fluid are positive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in &gt;90% </a:t>
            </a:r>
            <a:r>
              <a:rPr lang="en-US" dirty="0" smtClean="0">
                <a:effectLst/>
              </a:rPr>
              <a:t>of cases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920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ffectLst/>
              </a:rPr>
              <a:t>soft tissue swelling,</a:t>
            </a:r>
          </a:p>
          <a:p>
            <a:pPr algn="l" rtl="0"/>
            <a:r>
              <a:rPr lang="en-US" dirty="0" smtClean="0">
                <a:effectLst/>
              </a:rPr>
              <a:t> joint-space widening, </a:t>
            </a:r>
          </a:p>
          <a:p>
            <a:pPr algn="l" rtl="0"/>
            <a:r>
              <a:rPr lang="en-US" dirty="0" smtClean="0">
                <a:effectLst/>
              </a:rPr>
              <a:t>and displacement of tissue planes by the distended capsule.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  <a:effectLst/>
              </a:rPr>
              <a:t>Narrowing of the joint space and bony erosions indicate advanced infection and a poor prognosis</a:t>
            </a:r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ffectLst/>
              </a:rPr>
              <a:t>Ultrasound is useful for detecting effusions in the </a:t>
            </a:r>
            <a:r>
              <a:rPr lang="en-US" u="sng" dirty="0" smtClean="0">
                <a:effectLst/>
              </a:rPr>
              <a:t>hip</a:t>
            </a:r>
            <a:r>
              <a:rPr lang="en-US" dirty="0" smtClean="0">
                <a:effectLst/>
              </a:rPr>
              <a:t>, </a:t>
            </a:r>
          </a:p>
          <a:p>
            <a:pPr algn="l" rtl="0"/>
            <a:r>
              <a:rPr lang="en-US" dirty="0" smtClean="0">
                <a:effectLst/>
              </a:rPr>
              <a:t>and CT or MRI can demonstrate infections of the </a:t>
            </a:r>
            <a:r>
              <a:rPr lang="en-US" u="sng" dirty="0" smtClean="0">
                <a:effectLst/>
              </a:rPr>
              <a:t>sacroiliac joint</a:t>
            </a:r>
            <a:r>
              <a:rPr lang="en-US" dirty="0" smtClean="0">
                <a:effectLst/>
              </a:rPr>
              <a:t>, </a:t>
            </a:r>
            <a:r>
              <a:rPr lang="en-US" u="sng" dirty="0" smtClean="0">
                <a:effectLst/>
              </a:rPr>
              <a:t>the </a:t>
            </a:r>
            <a:r>
              <a:rPr lang="en-US" u="sng" dirty="0" err="1" smtClean="0">
                <a:effectLst/>
              </a:rPr>
              <a:t>sternoclavicular</a:t>
            </a:r>
            <a:r>
              <a:rPr lang="en-US" u="sng" dirty="0" smtClean="0">
                <a:effectLst/>
              </a:rPr>
              <a:t> </a:t>
            </a:r>
            <a:r>
              <a:rPr lang="en-US" dirty="0" smtClean="0">
                <a:effectLst/>
              </a:rPr>
              <a:t>joint, and the </a:t>
            </a:r>
            <a:r>
              <a:rPr lang="en-US" u="sng" dirty="0" smtClean="0">
                <a:effectLst/>
              </a:rPr>
              <a:t>spine</a:t>
            </a:r>
            <a:r>
              <a:rPr lang="en-US" dirty="0" smtClean="0">
                <a:effectLst/>
              </a:rPr>
              <a:t> very well.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187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ffectLst/>
              </a:rPr>
              <a:t>Acute </a:t>
            </a:r>
            <a:r>
              <a:rPr lang="en-US" dirty="0" err="1" smtClean="0">
                <a:effectLst/>
              </a:rPr>
              <a:t>polyarticular</a:t>
            </a:r>
            <a:r>
              <a:rPr lang="en-US" dirty="0" smtClean="0">
                <a:effectLst/>
              </a:rPr>
              <a:t> inflammation : the course of 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endocarditis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, 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rheumatic fever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, 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disseminated </a:t>
            </a:r>
            <a:r>
              <a:rPr lang="en-US" b="1" dirty="0" err="1" smtClean="0">
                <a:solidFill>
                  <a:srgbClr val="FFFF00"/>
                </a:solidFill>
                <a:effectLst/>
              </a:rPr>
              <a:t>neisserial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 infection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, </a:t>
            </a:r>
            <a:r>
              <a:rPr lang="en-US" dirty="0" smtClean="0">
                <a:effectLst/>
              </a:rPr>
              <a:t>and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acute hepatitis B.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>
                <a:effectLst/>
              </a:rPr>
              <a:t>Bacteria and viruses occasionally infect multiple joints, the former most commonly in persons with 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RA</a:t>
            </a:r>
            <a:endParaRPr lang="fa-I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DDx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ffectLst/>
              </a:rPr>
              <a:t>Cellulitis, </a:t>
            </a:r>
          </a:p>
          <a:p>
            <a:pPr algn="l" rtl="0"/>
            <a:r>
              <a:rPr lang="en-US" dirty="0" smtClean="0">
                <a:effectLst/>
              </a:rPr>
              <a:t>bursitis, </a:t>
            </a:r>
          </a:p>
          <a:p>
            <a:pPr algn="l" rtl="0"/>
            <a:r>
              <a:rPr lang="en-US" dirty="0" smtClean="0">
                <a:effectLst/>
              </a:rPr>
              <a:t>acute osteomyelitis</a:t>
            </a:r>
          </a:p>
          <a:p>
            <a:pPr algn="l" rtl="0"/>
            <a:r>
              <a:rPr lang="en-US" dirty="0" smtClean="0">
                <a:effectLst/>
              </a:rPr>
              <a:t>gout </a:t>
            </a:r>
          </a:p>
          <a:p>
            <a:pPr algn="l" rtl="0"/>
            <a:r>
              <a:rPr lang="en-US" dirty="0" err="1" smtClean="0">
                <a:effectLst/>
              </a:rPr>
              <a:t>pseudogout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409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Treatment</a:t>
            </a:r>
            <a:r>
              <a:rPr lang="en-US" dirty="0" smtClean="0">
                <a:effectLst/>
              </a:rPr>
              <a:t>: </a:t>
            </a:r>
            <a:r>
              <a:rPr lang="en-US" dirty="0" err="1" smtClean="0">
                <a:effectLst/>
              </a:rPr>
              <a:t>Nongonococcal</a:t>
            </a:r>
            <a:r>
              <a:rPr lang="en-US" dirty="0" smtClean="0">
                <a:effectLst/>
              </a:rPr>
              <a:t> Bacterial Arthritis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ffectLst/>
              </a:rPr>
              <a:t>systemic antibiotics and drainage of the involved joint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err="1" smtClean="0">
                <a:effectLst/>
              </a:rPr>
              <a:t>cefotaxime</a:t>
            </a:r>
            <a:r>
              <a:rPr lang="en-US" dirty="0" smtClean="0">
                <a:effectLst/>
              </a:rPr>
              <a:t> (1 g every 8 h) or ceftriaxone (1–2 g every 24 h)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>
                <a:effectLst/>
              </a:rPr>
              <a:t>IV </a:t>
            </a:r>
            <a:r>
              <a:rPr lang="en-US" dirty="0" err="1" smtClean="0">
                <a:effectLst/>
              </a:rPr>
              <a:t>vancomycin</a:t>
            </a:r>
            <a:r>
              <a:rPr lang="en-US" dirty="0" smtClean="0">
                <a:effectLst/>
              </a:rPr>
              <a:t> (1 g every 12 h) is used if there are gram-positive </a:t>
            </a:r>
            <a:r>
              <a:rPr lang="en-US" dirty="0" err="1" smtClean="0">
                <a:effectLst/>
              </a:rPr>
              <a:t>cocci</a:t>
            </a:r>
            <a:r>
              <a:rPr lang="en-US" dirty="0" smtClean="0">
                <a:effectLst/>
              </a:rPr>
              <a:t> on the smear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504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>
                <a:effectLst/>
              </a:rPr>
              <a:t>Infections due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to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staphylococci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dirty="0" smtClean="0">
                <a:effectLst/>
              </a:rPr>
              <a:t>are treated with </a:t>
            </a:r>
            <a:r>
              <a:rPr lang="en-US" dirty="0" err="1" smtClean="0">
                <a:effectLst/>
              </a:rPr>
              <a:t>oxacillin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nafcillin</a:t>
            </a:r>
            <a:r>
              <a:rPr lang="en-US" dirty="0" smtClean="0">
                <a:effectLst/>
              </a:rPr>
              <a:t>, or </a:t>
            </a:r>
            <a:r>
              <a:rPr lang="en-US" dirty="0" err="1" smtClean="0">
                <a:effectLst/>
              </a:rPr>
              <a:t>vancomycin</a:t>
            </a:r>
            <a:r>
              <a:rPr lang="en-US" dirty="0" smtClean="0">
                <a:effectLst/>
              </a:rPr>
              <a:t> for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4 weeks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. </a:t>
            </a:r>
          </a:p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FFFF00"/>
                </a:solidFill>
                <a:effectLst/>
              </a:rPr>
              <a:t>Pneumococcal and streptococcal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smtClean="0">
                <a:effectLst/>
              </a:rPr>
              <a:t>infections due to penicillin-susceptible organisms respond to 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2 weeks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of therapy</a:t>
            </a:r>
          </a:p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effectLst/>
              </a:rPr>
              <a:t>infections caused by </a:t>
            </a:r>
            <a:r>
              <a:rPr lang="en-US" i="1" dirty="0" smtClean="0">
                <a:effectLst/>
              </a:rPr>
              <a:t>H</a:t>
            </a:r>
            <a:r>
              <a:rPr lang="en-US" b="1" i="1" dirty="0" smtClean="0">
                <a:solidFill>
                  <a:srgbClr val="FF0000"/>
                </a:solidFill>
                <a:effectLst/>
              </a:rPr>
              <a:t>. </a:t>
            </a:r>
            <a:r>
              <a:rPr lang="en-US" b="1" i="1" dirty="0" err="1" smtClean="0">
                <a:solidFill>
                  <a:srgbClr val="FFC000"/>
                </a:solidFill>
                <a:effectLst/>
              </a:rPr>
              <a:t>influenzae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 and by strains of </a:t>
            </a:r>
            <a:r>
              <a:rPr lang="en-US" b="1" i="1" dirty="0" smtClean="0">
                <a:solidFill>
                  <a:srgbClr val="FFC000"/>
                </a:solidFill>
                <a:effectLst/>
              </a:rPr>
              <a:t>Streptococcus </a:t>
            </a:r>
            <a:r>
              <a:rPr lang="en-US" b="1" i="1" dirty="0" err="1" smtClean="0">
                <a:solidFill>
                  <a:srgbClr val="FFC000"/>
                </a:solidFill>
                <a:effectLst/>
              </a:rPr>
              <a:t>pneumoniae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 that are resistant to penicillin </a:t>
            </a:r>
            <a:r>
              <a:rPr lang="en-US" dirty="0" smtClean="0">
                <a:effectLst/>
              </a:rPr>
              <a:t>are treated with </a:t>
            </a:r>
            <a:r>
              <a:rPr lang="en-US" dirty="0" err="1" smtClean="0">
                <a:effectLst/>
              </a:rPr>
              <a:t>cefotaxime</a:t>
            </a:r>
            <a:r>
              <a:rPr lang="en-US" dirty="0" smtClean="0">
                <a:effectLst/>
              </a:rPr>
              <a:t> or ceftriaxone for 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2 weeks</a:t>
            </a:r>
            <a:endParaRPr lang="fa-I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FFC000"/>
                </a:solidFill>
                <a:effectLst/>
              </a:rPr>
              <a:t>gram-negative</a:t>
            </a:r>
            <a:r>
              <a:rPr lang="en-US" dirty="0" smtClean="0">
                <a:effectLst/>
              </a:rPr>
              <a:t> infections can be cured in 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3–4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 </a:t>
            </a:r>
            <a:r>
              <a:rPr lang="en-US" dirty="0" smtClean="0">
                <a:effectLst/>
              </a:rPr>
              <a:t>weeks by a second- or third-generation cephalosporin given IV or by a </a:t>
            </a:r>
            <a:r>
              <a:rPr lang="en-US" b="1" u="sng" dirty="0" err="1" smtClean="0">
                <a:solidFill>
                  <a:srgbClr val="FFC000"/>
                </a:solidFill>
                <a:effectLst/>
              </a:rPr>
              <a:t>fluoroquinolone</a:t>
            </a:r>
            <a:r>
              <a:rPr lang="en-US" b="1" u="sng" dirty="0" smtClean="0">
                <a:solidFill>
                  <a:srgbClr val="FFC000"/>
                </a:solidFill>
                <a:effectLst/>
              </a:rPr>
              <a:t> such as levofloxacin (500 mg IV or PO every 24 h)</a:t>
            </a:r>
            <a:endParaRPr lang="fa-IR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effectLst/>
              </a:rPr>
              <a:t>drainage of pus and necrotic debris from the infected joint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>
                <a:effectLst/>
              </a:rPr>
              <a:t>Arthroscopic drainage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err="1" smtClean="0">
                <a:effectLst/>
              </a:rPr>
              <a:t>Arthrotomy</a:t>
            </a:r>
            <a:r>
              <a:rPr lang="en-US" dirty="0" smtClean="0">
                <a:effectLst/>
              </a:rPr>
              <a:t>: hip- young children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Passive movement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041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ffectLst/>
              </a:rPr>
              <a:t>destruction of cartilage, </a:t>
            </a:r>
          </a:p>
          <a:p>
            <a:pPr algn="l" rtl="0"/>
            <a:r>
              <a:rPr lang="en-US" dirty="0" err="1" smtClean="0">
                <a:effectLst/>
              </a:rPr>
              <a:t>postinfectious</a:t>
            </a:r>
            <a:r>
              <a:rPr lang="en-US" dirty="0" smtClean="0">
                <a:effectLst/>
              </a:rPr>
              <a:t> degenerative arthritis,</a:t>
            </a:r>
          </a:p>
          <a:p>
            <a:pPr algn="l" rtl="0"/>
            <a:r>
              <a:rPr lang="en-US" dirty="0" smtClean="0">
                <a:effectLst/>
              </a:rPr>
              <a:t> joint instability</a:t>
            </a:r>
          </a:p>
          <a:p>
            <a:pPr algn="l" rtl="0"/>
            <a:r>
              <a:rPr lang="en-US" dirty="0" smtClean="0">
                <a:effectLst/>
              </a:rPr>
              <a:t>deformity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83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Gonococcal</a:t>
            </a:r>
            <a:r>
              <a:rPr lang="en-US" dirty="0" smtClean="0">
                <a:effectLst/>
              </a:rPr>
              <a:t> Arthritis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ffectLst/>
              </a:rPr>
              <a:t>Epidemiology:</a:t>
            </a:r>
          </a:p>
          <a:p>
            <a:pPr algn="l" rtl="0"/>
            <a:r>
              <a:rPr lang="en-US" dirty="0" smtClean="0">
                <a:effectLst/>
              </a:rPr>
              <a:t>up to 70% of episodes of infectious arthritis in persons &lt;40</a:t>
            </a:r>
          </a:p>
          <a:p>
            <a:pPr algn="l" rtl="0"/>
            <a:r>
              <a:rPr lang="en-US" dirty="0" smtClean="0">
                <a:effectLst/>
              </a:rPr>
              <a:t>bacteremia arising from </a:t>
            </a:r>
            <a:r>
              <a:rPr lang="en-US" dirty="0" err="1" smtClean="0">
                <a:effectLst/>
              </a:rPr>
              <a:t>gonococcal</a:t>
            </a:r>
            <a:r>
              <a:rPr lang="en-US" dirty="0" smtClean="0">
                <a:effectLst/>
              </a:rPr>
              <a:t> infection</a:t>
            </a:r>
          </a:p>
          <a:p>
            <a:pPr algn="l" rtl="0"/>
            <a:r>
              <a:rPr lang="en-US" dirty="0" smtClean="0">
                <a:effectLst/>
              </a:rPr>
              <a:t>more frequently, from asymptomatic </a:t>
            </a:r>
            <a:r>
              <a:rPr lang="en-US" dirty="0" err="1" smtClean="0">
                <a:effectLst/>
              </a:rPr>
              <a:t>gonococcal</a:t>
            </a:r>
            <a:r>
              <a:rPr lang="en-US" dirty="0" smtClean="0">
                <a:effectLst/>
              </a:rPr>
              <a:t> mucosal colonization of the urethra, cervix, or pharynx.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837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C000"/>
                </a:solidFill>
                <a:effectLst/>
              </a:rPr>
              <a:t>Women</a:t>
            </a:r>
            <a:r>
              <a:rPr lang="en-US" dirty="0" smtClean="0">
                <a:effectLst/>
              </a:rPr>
              <a:t> are at greatest risk during menses and during pregnancy</a:t>
            </a:r>
          </a:p>
          <a:p>
            <a:pPr algn="l" rtl="0"/>
            <a:r>
              <a:rPr lang="en-US" dirty="0" smtClean="0"/>
              <a:t>F/M= 3-4    DGI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972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Clinical Manifestations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4400" b="1" dirty="0" smtClean="0"/>
              <a:t>DGI: </a:t>
            </a:r>
            <a:r>
              <a:rPr lang="en-US" dirty="0" smtClean="0">
                <a:effectLst/>
              </a:rPr>
              <a:t>syndrome of 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fever, chills, rash, and articular symptoms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.</a:t>
            </a:r>
          </a:p>
          <a:p>
            <a:pPr algn="l" rtl="0"/>
            <a:r>
              <a:rPr lang="en-US" dirty="0" smtClean="0">
                <a:effectLst/>
              </a:rPr>
              <a:t> Small numbers of papules that progress to hemorrhagic pustules develop 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on the trunk and the extensor surfaces of the distal extremities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  <a:effectLst/>
              </a:rPr>
              <a:t>Migratory arthritis and tenosynovitis </a:t>
            </a:r>
            <a:r>
              <a:rPr lang="en-US" dirty="0" smtClean="0">
                <a:effectLst/>
              </a:rPr>
              <a:t>of the </a:t>
            </a:r>
            <a:r>
              <a:rPr lang="en-US" u="sng" dirty="0" smtClean="0">
                <a:effectLst/>
              </a:rPr>
              <a:t>knees, hands, wrists, feet, and ankles are prominent.</a:t>
            </a:r>
            <a:endParaRPr lang="fa-IR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ffectLst/>
              </a:rPr>
              <a:t>cultures of synovial fluid are consistently negative,</a:t>
            </a:r>
          </a:p>
          <a:p>
            <a:pPr algn="l" rtl="0"/>
            <a:r>
              <a:rPr lang="en-US" dirty="0" smtClean="0">
                <a:effectLst/>
              </a:rPr>
              <a:t> and blood cultures are positive in &lt;45% of patients. </a:t>
            </a:r>
          </a:p>
          <a:p>
            <a:pPr algn="l" rtl="0"/>
            <a:r>
              <a:rPr lang="en-US" dirty="0" smtClean="0">
                <a:effectLst/>
              </a:rPr>
              <a:t>Synovial fluid may be difficult to obtain from inflamed joints and usually contains only 10,000–20,000 leukocytes/L.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109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Approach to the Patient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ffectLst/>
              </a:rPr>
              <a:t>Aspiration of synovial fluid: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 smtClean="0">
                <a:solidFill>
                  <a:srgbClr val="FFC000"/>
                </a:solidFill>
                <a:effectLst/>
              </a:rPr>
              <a:t>Normal synovial fluid contains </a:t>
            </a:r>
            <a:r>
              <a:rPr lang="en-US" dirty="0" smtClean="0">
                <a:effectLst/>
              </a:rPr>
              <a:t>&lt;180 cells </a:t>
            </a:r>
            <a:r>
              <a:rPr lang="en-US" sz="2400" dirty="0" smtClean="0">
                <a:effectLst/>
              </a:rPr>
              <a:t>(predominantly mononuclear cells) per microliter</a:t>
            </a:r>
            <a:r>
              <a:rPr lang="en-US" dirty="0" smtClean="0">
                <a:effectLst/>
              </a:rPr>
              <a:t>.</a:t>
            </a:r>
            <a:endParaRPr lang="en-US" dirty="0"/>
          </a:p>
          <a:p>
            <a:pPr algn="l" rtl="0"/>
            <a:r>
              <a:rPr lang="en-US" u="sng" dirty="0" smtClean="0">
                <a:effectLst/>
              </a:rPr>
              <a:t>Synovial cell counts averaging 100,000/L (range, 25,000–250,000/L), </a:t>
            </a:r>
            <a:r>
              <a:rPr lang="en-US" dirty="0" smtClean="0">
                <a:effectLst/>
              </a:rPr>
              <a:t>with &gt;90% neutrophils, are 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characteristic of acute bacterial infections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. </a:t>
            </a:r>
            <a:endParaRPr lang="fa-I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4918" t="37546" r="57064" b="32784"/>
          <a:stretch/>
        </p:blipFill>
        <p:spPr bwMode="auto">
          <a:xfrm>
            <a:off x="5364088" y="332656"/>
            <a:ext cx="3252242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26874" t="41955" r="58810" b="37709"/>
          <a:stretch/>
        </p:blipFill>
        <p:spPr bwMode="auto">
          <a:xfrm>
            <a:off x="467544" y="2060848"/>
            <a:ext cx="4536504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14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b="1" dirty="0" err="1" smtClean="0">
                <a:effectLst/>
              </a:rPr>
              <a:t>gonococcal</a:t>
            </a:r>
            <a:r>
              <a:rPr lang="en-US" sz="4000" b="1" dirty="0" smtClean="0">
                <a:effectLst/>
              </a:rPr>
              <a:t> septic arthritis:</a:t>
            </a:r>
          </a:p>
          <a:p>
            <a:pPr algn="l" rtl="0"/>
            <a:r>
              <a:rPr lang="en-US" dirty="0" smtClean="0">
                <a:effectLst/>
              </a:rPr>
              <a:t>is less common</a:t>
            </a:r>
          </a:p>
          <a:p>
            <a:pPr algn="l" rtl="0"/>
            <a:r>
              <a:rPr lang="en-US" dirty="0" smtClean="0">
                <a:effectLst/>
              </a:rPr>
              <a:t>always follows DGI</a:t>
            </a:r>
          </a:p>
          <a:p>
            <a:pPr algn="l" rtl="0"/>
            <a:r>
              <a:rPr lang="en-US" dirty="0" smtClean="0">
                <a:effectLst/>
              </a:rPr>
              <a:t>A single joint such as the hip, knee, ankle, or wrist is usually involved. </a:t>
            </a:r>
          </a:p>
          <a:p>
            <a:pPr algn="l" rtl="0"/>
            <a:r>
              <a:rPr lang="en-US" dirty="0" smtClean="0">
                <a:effectLst/>
              </a:rPr>
              <a:t>Synovial fluid, which contains &gt;50,000 leukocytes/L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41401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ffectLst/>
              </a:rPr>
              <a:t>the gonococcus is only occasionally evident in gram-stained smears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  <a:effectLst/>
              </a:rPr>
              <a:t>cultures of synovial fluid are positive in &lt;40% of cases</a:t>
            </a:r>
            <a:r>
              <a:rPr lang="en-US" dirty="0" smtClean="0">
                <a:effectLst/>
              </a:rPr>
              <a:t>. </a:t>
            </a:r>
          </a:p>
          <a:p>
            <a:pPr algn="l" rtl="0"/>
            <a:r>
              <a:rPr lang="en-US" dirty="0" smtClean="0">
                <a:effectLst/>
              </a:rPr>
              <a:t>Blood cultures are almost always negative</a:t>
            </a:r>
          </a:p>
          <a:p>
            <a:pPr algn="l" rtl="0"/>
            <a:r>
              <a:rPr lang="en-US" dirty="0" smtClean="0">
                <a:effectLst/>
              </a:rPr>
              <a:t>Thayer-Martin agar</a:t>
            </a:r>
          </a:p>
          <a:p>
            <a:pPr algn="l" rtl="0"/>
            <a:r>
              <a:rPr lang="en-US" dirty="0" smtClean="0"/>
              <a:t>PCR is very </a:t>
            </a:r>
            <a:r>
              <a:rPr lang="en-US" dirty="0" err="1" smtClean="0"/>
              <a:t>sensetive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493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840760" cy="43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649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r>
              <a:rPr lang="en-US" dirty="0" smtClean="0">
                <a:effectLst/>
              </a:rPr>
              <a:t>A dramatic alleviation of symptoms within 12–24 h after the initiation of appropriate antibiotic therapy supports a 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clinical diagnosis of the DGI syndrome</a:t>
            </a:r>
            <a:r>
              <a:rPr lang="en-US" dirty="0" smtClean="0">
                <a:effectLst/>
              </a:rPr>
              <a:t> if cultures are negative.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157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  <a:effectLst/>
              </a:rPr>
              <a:t>ceftriaxone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smtClean="0">
                <a:effectLst/>
              </a:rPr>
              <a:t>(1 g IV or IM every 24 h) to cover possible penicillin-resistant organisms</a:t>
            </a:r>
          </a:p>
          <a:p>
            <a:pPr algn="l" rtl="0"/>
            <a:r>
              <a:rPr lang="en-US" dirty="0" smtClean="0">
                <a:effectLst/>
              </a:rPr>
              <a:t>the 7-day course of therapy can be completed with an oral agent such as ciprofloxacin (500 mg twice daily). </a:t>
            </a:r>
          </a:p>
          <a:p>
            <a:pPr algn="l" rtl="0"/>
            <a:r>
              <a:rPr lang="en-US" dirty="0" smtClean="0">
                <a:effectLst/>
              </a:rPr>
              <a:t>If penicillin-susceptible organisms are isolated, amoxicillin (500 mg three times daily) may be used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74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/>
              </a:rPr>
              <a:t>Infections in Prosthetic Joints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ffectLst/>
              </a:rPr>
              <a:t>Infection complicates 1–4% of total joint replacements</a:t>
            </a:r>
          </a:p>
          <a:p>
            <a:pPr algn="l" rtl="0"/>
            <a:r>
              <a:rPr lang="en-US" sz="2800" u="sng" dirty="0" err="1" smtClean="0">
                <a:effectLst/>
              </a:rPr>
              <a:t>intraoperatively</a:t>
            </a:r>
            <a:r>
              <a:rPr lang="en-US" sz="2800" u="sng" dirty="0" smtClean="0">
                <a:effectLst/>
              </a:rPr>
              <a:t> or immediately postoperatively</a:t>
            </a:r>
          </a:p>
          <a:p>
            <a:pPr algn="l" rtl="0"/>
            <a:r>
              <a:rPr lang="en-US" sz="2800" dirty="0" smtClean="0">
                <a:effectLst/>
              </a:rPr>
              <a:t>less commonly, these joint infections develop later after joint replacement</a:t>
            </a:r>
          </a:p>
          <a:p>
            <a:pPr algn="l" rtl="0"/>
            <a:r>
              <a:rPr lang="en-US" sz="2800" dirty="0" err="1" smtClean="0">
                <a:effectLst/>
              </a:rPr>
              <a:t>hematogenous</a:t>
            </a:r>
            <a:r>
              <a:rPr lang="en-US" sz="2800" dirty="0" smtClean="0">
                <a:effectLst/>
              </a:rPr>
              <a:t> spread or direct inoculation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736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prosthetic septic arthriti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760640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3979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effectLst/>
              </a:rPr>
              <a:t>acute, with fever, pain, and local signs of inflammation, </a:t>
            </a:r>
          </a:p>
          <a:p>
            <a:pPr algn="l" rtl="0"/>
            <a:r>
              <a:rPr lang="en-US" i="1" dirty="0" smtClean="0">
                <a:effectLst/>
              </a:rPr>
              <a:t>S. </a:t>
            </a:r>
            <a:r>
              <a:rPr lang="en-US" i="1" dirty="0" err="1" smtClean="0">
                <a:effectLst/>
              </a:rPr>
              <a:t>aureus</a:t>
            </a:r>
            <a:r>
              <a:rPr lang="en-US" dirty="0" smtClean="0">
                <a:effectLst/>
              </a:rPr>
              <a:t>, pyogenic streptococci, and enteric bacilli. </a:t>
            </a:r>
          </a:p>
          <a:p>
            <a:pPr algn="l" rtl="0"/>
            <a:r>
              <a:rPr lang="en-US" dirty="0" smtClean="0">
                <a:effectLst/>
              </a:rPr>
              <a:t>Alternatively, infection may persist for months or years without causing constitutional symptoms when less virulent organisms, such as 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coagulase-negative staphylococci or </a:t>
            </a:r>
            <a:r>
              <a:rPr lang="en-US" b="1" dirty="0" err="1" smtClean="0">
                <a:solidFill>
                  <a:srgbClr val="FFFF00"/>
                </a:solidFill>
                <a:effectLst/>
              </a:rPr>
              <a:t>diphtheroids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, are involved.</a:t>
            </a:r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effectLst/>
              </a:rPr>
              <a:t>diagnosis is best made by needle aspiration of the joint</a:t>
            </a:r>
          </a:p>
          <a:p>
            <a:pPr algn="l" rtl="0"/>
            <a:r>
              <a:rPr lang="en-US" dirty="0" smtClean="0">
                <a:effectLst/>
              </a:rPr>
              <a:t>Synovial fluid </a:t>
            </a:r>
            <a:r>
              <a:rPr lang="en-US" dirty="0" err="1" smtClean="0">
                <a:effectLst/>
              </a:rPr>
              <a:t>pleocytosis</a:t>
            </a:r>
            <a:r>
              <a:rPr lang="en-US" dirty="0" smtClean="0">
                <a:effectLst/>
              </a:rPr>
              <a:t> with a predominance of PMN is 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highly suggestive of infection</a:t>
            </a:r>
            <a:r>
              <a:rPr lang="en-US" dirty="0" smtClean="0">
                <a:effectLst/>
              </a:rPr>
              <a:t>, since other inflammatory processes uncommonly affect prosthetic joints. </a:t>
            </a:r>
          </a:p>
          <a:p>
            <a:pPr algn="l" rtl="0"/>
            <a:r>
              <a:rPr lang="en-US" dirty="0" smtClean="0">
                <a:effectLst/>
              </a:rPr>
              <a:t>Culture and Gram's stain usually yield the responsible pathogen.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407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C000"/>
                </a:solidFill>
                <a:effectLst/>
              </a:rPr>
              <a:t>Crystal-induced, rheumatoid, and other noninfectious inflammatory </a:t>
            </a:r>
            <a:r>
              <a:rPr lang="en-US" b="1" dirty="0" err="1" smtClean="0">
                <a:solidFill>
                  <a:srgbClr val="FFC000"/>
                </a:solidFill>
                <a:effectLst/>
              </a:rPr>
              <a:t>arthritides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 </a:t>
            </a:r>
            <a:r>
              <a:rPr lang="en-US" dirty="0" smtClean="0">
                <a:effectLst/>
              </a:rPr>
              <a:t>usually are associated with &lt;30,000–50,000 cells/L;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>
                <a:effectLst/>
              </a:rPr>
              <a:t>10,000–30,000/L, with 50–70% neutrophils and the remainder lymphocytes, are common in 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mycobacterial and fungal infections</a:t>
            </a:r>
            <a:endParaRPr lang="fa-I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6717" t="15990" r="3995" b="47337"/>
          <a:stretch/>
        </p:blipFill>
        <p:spPr bwMode="auto">
          <a:xfrm>
            <a:off x="755577" y="908720"/>
            <a:ext cx="6372334" cy="42958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66486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effectLst/>
              </a:rPr>
              <a:t>high doses of parenteral antibiotics, which are given for 4–6 weeks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err="1" smtClean="0">
                <a:effectLst/>
              </a:rPr>
              <a:t>prothesis</a:t>
            </a:r>
            <a:r>
              <a:rPr lang="en-US" dirty="0" smtClean="0">
                <a:effectLst/>
              </a:rPr>
              <a:t> must be replaced to cure the infection</a:t>
            </a:r>
          </a:p>
          <a:p>
            <a:pPr algn="l" rtl="0"/>
            <a:r>
              <a:rPr lang="en-US" dirty="0" smtClean="0">
                <a:effectLst/>
              </a:rPr>
              <a:t>combination of oral 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rifampin and ciprofloxacin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smtClean="0">
                <a:effectLst/>
              </a:rPr>
              <a:t>is given for 3–6 months to persons with staphylococcal prosthetic joint infection of short duration.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181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prophylaxis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with </a:t>
            </a:r>
            <a:r>
              <a:rPr lang="en-US" dirty="0"/>
              <a:t>inflammatory </a:t>
            </a:r>
            <a:r>
              <a:rPr lang="en-US" dirty="0" err="1"/>
              <a:t>arthropathies</a:t>
            </a:r>
            <a:r>
              <a:rPr lang="en-US" dirty="0"/>
              <a:t>, </a:t>
            </a:r>
            <a:endParaRPr lang="en-US" dirty="0" smtClean="0"/>
          </a:p>
          <a:p>
            <a:pPr algn="l" rtl="0"/>
            <a:r>
              <a:rPr lang="en-US" dirty="0" smtClean="0"/>
              <a:t>immunosuppression,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type 1 diabetes mellitus, </a:t>
            </a:r>
            <a:endParaRPr lang="en-US" dirty="0" smtClean="0"/>
          </a:p>
          <a:p>
            <a:pPr algn="l" rtl="0"/>
            <a:r>
              <a:rPr lang="en-US" dirty="0" smtClean="0"/>
              <a:t>joint </a:t>
            </a:r>
            <a:r>
              <a:rPr lang="en-US" dirty="0"/>
              <a:t>replacement within the preceding 2 years, previous prosthetic joint infection, </a:t>
            </a:r>
            <a:endParaRPr lang="en-US" dirty="0" smtClean="0"/>
          </a:p>
          <a:p>
            <a:pPr algn="l" rtl="0"/>
            <a:r>
              <a:rPr lang="en-US" dirty="0" smtClean="0"/>
              <a:t>malnourishment,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hemophilia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59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. The recommended regimen is amoxicillin (2 g PO) 1 h before dental procedures associated with a high incidence of bacteremia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Clindamycin (600 mg PO) is suggested for patients allergic to penicillin</a:t>
            </a:r>
            <a:endParaRPr lang="fa-IR" dirty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336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Mycobacterial Arthritis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accounts for 1% of all cases of tuberculosis and 10</a:t>
            </a:r>
            <a:r>
              <a:rPr lang="en-US" dirty="0" smtClean="0"/>
              <a:t>%- 35% </a:t>
            </a:r>
            <a:r>
              <a:rPr lang="en-US" dirty="0"/>
              <a:t>of </a:t>
            </a:r>
            <a:r>
              <a:rPr lang="en-US" dirty="0" err="1"/>
              <a:t>extrapulmonary</a:t>
            </a:r>
            <a:r>
              <a:rPr lang="en-US" dirty="0"/>
              <a:t> cases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The most common presentation is </a:t>
            </a:r>
            <a:r>
              <a:rPr lang="en-US" b="1" dirty="0" err="1" smtClean="0">
                <a:solidFill>
                  <a:srgbClr val="FFFF00"/>
                </a:solidFill>
              </a:rPr>
              <a:t>Pott</a:t>
            </a:r>
            <a:r>
              <a:rPr lang="en-US" b="1" dirty="0" smtClean="0">
                <a:solidFill>
                  <a:srgbClr val="FFFF00"/>
                </a:solidFill>
              </a:rPr>
              <a:t> disease.</a:t>
            </a:r>
          </a:p>
          <a:p>
            <a:pPr algn="l" rtl="0"/>
            <a:endParaRPr lang="en-US" b="1" dirty="0" smtClean="0">
              <a:solidFill>
                <a:srgbClr val="FFFF00"/>
              </a:solidFill>
            </a:endParaRPr>
          </a:p>
          <a:p>
            <a:pPr algn="l" rtl="0"/>
            <a:r>
              <a:rPr lang="en-US" dirty="0" smtClean="0"/>
              <a:t>An </a:t>
            </a:r>
            <a:r>
              <a:rPr lang="en-US" dirty="0"/>
              <a:t>unusual syndrome, </a:t>
            </a:r>
            <a:r>
              <a:rPr lang="en-US" b="1" dirty="0" err="1">
                <a:solidFill>
                  <a:srgbClr val="FFFF00"/>
                </a:solidFill>
              </a:rPr>
              <a:t>Poncet's</a:t>
            </a:r>
            <a:r>
              <a:rPr lang="en-US" b="1" dirty="0">
                <a:solidFill>
                  <a:srgbClr val="FFFF00"/>
                </a:solidFill>
              </a:rPr>
              <a:t> disease</a:t>
            </a:r>
            <a:r>
              <a:rPr lang="en-US" dirty="0"/>
              <a:t>, is a reactive symmetric form of polyarthritis that affects persons with </a:t>
            </a:r>
            <a:r>
              <a:rPr lang="en-US" u="sng" dirty="0"/>
              <a:t>visceral or disseminated tuberculosis</a:t>
            </a:r>
            <a:r>
              <a:rPr lang="en-US" u="sng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No mycobacteria are found in the joints, and symptoms resolve with </a:t>
            </a:r>
            <a:r>
              <a:rPr lang="en-US" dirty="0" err="1"/>
              <a:t>antituberculous</a:t>
            </a:r>
            <a:r>
              <a:rPr lang="en-US" dirty="0"/>
              <a:t> therapy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980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arenR"/>
            </a:pPr>
            <a:r>
              <a:rPr lang="en-US" dirty="0" err="1" smtClean="0"/>
              <a:t>Spondilitis</a:t>
            </a:r>
            <a:endParaRPr lang="en-US" dirty="0" smtClean="0"/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Arthritis ( infection- inflammatory- prosthetic joints) 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Osteomyelitis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Others: </a:t>
            </a:r>
            <a:r>
              <a:rPr lang="en-US" dirty="0" err="1" smtClean="0"/>
              <a:t>abcess</a:t>
            </a:r>
            <a:endParaRPr lang="en-US" dirty="0" smtClean="0"/>
          </a:p>
          <a:p>
            <a:pPr marL="514350" indent="-514350" algn="l" rtl="0">
              <a:buFont typeface="+mj-lt"/>
              <a:buAutoNum type="arabicParenR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006384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Spondilitis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most commonly affects the lower thoracic and upper lumbar </a:t>
            </a:r>
            <a:r>
              <a:rPr lang="en-US" dirty="0" smtClean="0"/>
              <a:t>region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begins </a:t>
            </a:r>
            <a:r>
              <a:rPr lang="en-US" dirty="0"/>
              <a:t>with inflammation of the </a:t>
            </a:r>
            <a:r>
              <a:rPr lang="en-US" dirty="0" smtClean="0"/>
              <a:t>Ant aspect </a:t>
            </a:r>
            <a:r>
              <a:rPr lang="en-US" dirty="0"/>
              <a:t>of intervertebral joints; typically, it spreads behind the anterior ligament to involve the adjacent vertebral body. </a:t>
            </a:r>
            <a:endParaRPr lang="en-US" dirty="0" smtClean="0"/>
          </a:p>
          <a:p>
            <a:pPr algn="l" rtl="0"/>
            <a:r>
              <a:rPr lang="en-US" dirty="0" smtClean="0"/>
              <a:t>Once </a:t>
            </a:r>
            <a:r>
              <a:rPr lang="en-US" dirty="0"/>
              <a:t>two adjacent vertebrae are involved, infection enters the adjoining intervertebral disc space.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518546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Spondilitis TB X RA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403244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3945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9544" t="14215" r="5660" b="15680"/>
          <a:stretch/>
        </p:blipFill>
        <p:spPr bwMode="auto">
          <a:xfrm>
            <a:off x="1979712" y="980728"/>
            <a:ext cx="5256583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38134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Arthritis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b="1" dirty="0">
                <a:solidFill>
                  <a:srgbClr val="FFFF00"/>
                </a:solidFill>
              </a:rPr>
              <a:t>large weight-bearing joints</a:t>
            </a:r>
            <a:r>
              <a:rPr lang="en-US" dirty="0"/>
              <a:t>, in particular the hips, knees, and ankles, </a:t>
            </a:r>
            <a:endParaRPr lang="en-US" dirty="0" smtClean="0"/>
          </a:p>
          <a:p>
            <a:pPr algn="l" rtl="0"/>
            <a:r>
              <a:rPr lang="en-US" b="1" dirty="0">
                <a:solidFill>
                  <a:srgbClr val="FFFF00"/>
                </a:solidFill>
              </a:rPr>
              <a:t>of 20,000/L, with 50% </a:t>
            </a:r>
            <a:r>
              <a:rPr lang="en-US" b="1" dirty="0" smtClean="0">
                <a:solidFill>
                  <a:srgbClr val="FFFF00"/>
                </a:solidFill>
              </a:rPr>
              <a:t>neutrophils</a:t>
            </a:r>
          </a:p>
          <a:p>
            <a:pPr algn="l" rtl="0"/>
            <a:r>
              <a:rPr lang="en-US" dirty="0"/>
              <a:t>Acid-fast staining of the fluid yields positive results in fewer than </a:t>
            </a:r>
            <a:r>
              <a:rPr lang="en-US" b="1" u="sng" dirty="0">
                <a:solidFill>
                  <a:srgbClr val="FFFF00"/>
                </a:solidFill>
              </a:rPr>
              <a:t>one-third of cases</a:t>
            </a:r>
            <a:r>
              <a:rPr lang="en-US" dirty="0">
                <a:solidFill>
                  <a:srgbClr val="FFFF00"/>
                </a:solidFill>
              </a:rPr>
              <a:t>, and cultures are </a:t>
            </a:r>
            <a:r>
              <a:rPr lang="en-US" b="1" u="sng" dirty="0">
                <a:solidFill>
                  <a:srgbClr val="FFFF00"/>
                </a:solidFill>
              </a:rPr>
              <a:t>positive in 80%. </a:t>
            </a:r>
            <a:endParaRPr lang="en-US" b="1" u="sng" dirty="0" smtClean="0">
              <a:solidFill>
                <a:srgbClr val="FFFF00"/>
              </a:solidFill>
            </a:endParaRPr>
          </a:p>
          <a:p>
            <a:pPr algn="l" rtl="0"/>
            <a:r>
              <a:rPr lang="en-US" dirty="0"/>
              <a:t>Culture of synovial tissue taken at biopsy is positive in 90% </a:t>
            </a:r>
            <a:endParaRPr lang="en-US" dirty="0" smtClean="0"/>
          </a:p>
          <a:p>
            <a:pPr algn="l" rtl="0"/>
            <a:r>
              <a:rPr lang="en-US" dirty="0"/>
              <a:t>administration of multiple agents for 6–9 months</a:t>
            </a:r>
            <a:endParaRPr lang="fa-IR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ffectLst/>
              </a:rPr>
              <a:t>stained smears of synovial fluid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>
                <a:effectLst/>
              </a:rPr>
              <a:t>detection of microbial nucleic acids and proteins by nucleic acid amplification (NAA)–based assays and immunologic techniques.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40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5" t="11008" r="18631" b="8007"/>
          <a:stretch/>
        </p:blipFill>
        <p:spPr bwMode="auto">
          <a:xfrm>
            <a:off x="0" y="-18038"/>
            <a:ext cx="9167473" cy="687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0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/>
              </a:rPr>
              <a:t>Acute Bacterial Arthritis</a:t>
            </a:r>
            <a:endParaRPr lang="fa-IR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i="1" dirty="0" smtClean="0">
                <a:effectLst/>
              </a:rPr>
              <a:t>Pathogenesis: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>
                <a:effectLst/>
              </a:rPr>
              <a:t>Bloodstream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>
                <a:effectLst/>
              </a:rPr>
              <a:t>contiguous site of infection in bone or soft tissue; 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>
                <a:effectLst/>
              </a:rPr>
              <a:t>direct inoculation during surgery,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>
                <a:effectLst/>
              </a:rPr>
              <a:t> injection, animal or human bite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>
                <a:effectLst/>
              </a:rPr>
              <a:t>trauma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179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89941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75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Microbiology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>
                <a:effectLst/>
              </a:rPr>
              <a:t>The </a:t>
            </a:r>
            <a:r>
              <a:rPr lang="en-US" dirty="0" err="1" smtClean="0">
                <a:effectLst/>
              </a:rPr>
              <a:t>hematogenous</a:t>
            </a:r>
            <a:r>
              <a:rPr lang="en-US" dirty="0" smtClean="0">
                <a:effectLst/>
              </a:rPr>
              <a:t> route of infection is the most common route in all age groups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 smtClean="0">
                <a:solidFill>
                  <a:srgbClr val="FFC000"/>
                </a:solidFill>
                <a:effectLst/>
              </a:rPr>
              <a:t>In infants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, </a:t>
            </a:r>
            <a:r>
              <a:rPr lang="en-US" u="sng" dirty="0" smtClean="0">
                <a:effectLst/>
              </a:rPr>
              <a:t>group B streptococci</a:t>
            </a:r>
            <a:r>
              <a:rPr lang="en-US" dirty="0" smtClean="0">
                <a:effectLst/>
              </a:rPr>
              <a:t>, </a:t>
            </a:r>
            <a:r>
              <a:rPr lang="en-US" u="sng" dirty="0" smtClean="0">
                <a:effectLst/>
              </a:rPr>
              <a:t>gram-negative enteric bacilli</a:t>
            </a:r>
            <a:r>
              <a:rPr lang="en-US" dirty="0" smtClean="0">
                <a:effectLst/>
              </a:rPr>
              <a:t>, and </a:t>
            </a:r>
            <a:r>
              <a:rPr lang="en-US" i="1" u="sng" dirty="0" smtClean="0">
                <a:effectLst/>
              </a:rPr>
              <a:t>S. </a:t>
            </a:r>
            <a:r>
              <a:rPr lang="en-US" i="1" u="sng" dirty="0" err="1" smtClean="0">
                <a:effectLst/>
              </a:rPr>
              <a:t>aureus</a:t>
            </a:r>
            <a:r>
              <a:rPr lang="en-US" u="sng" dirty="0" smtClean="0">
                <a:effectLst/>
              </a:rPr>
              <a:t> </a:t>
            </a:r>
            <a:r>
              <a:rPr lang="en-US" dirty="0" smtClean="0">
                <a:effectLst/>
              </a:rPr>
              <a:t>are the most common pathogens.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 smtClean="0">
                <a:solidFill>
                  <a:srgbClr val="FFC000"/>
                </a:solidFill>
                <a:effectLst/>
              </a:rPr>
              <a:t>young adults and adolescents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N. </a:t>
            </a:r>
            <a:r>
              <a:rPr lang="en-US" i="1" dirty="0" err="1" smtClean="0">
                <a:effectLst/>
              </a:rPr>
              <a:t>gonorrhoeae</a:t>
            </a:r>
            <a:r>
              <a:rPr lang="en-US" dirty="0" smtClean="0">
                <a:effectLst/>
              </a:rPr>
              <a:t> is the most commonly implicated organism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309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1759</Words>
  <Application>Microsoft Office PowerPoint</Application>
  <PresentationFormat>On-screen Show (4:3)</PresentationFormat>
  <Paragraphs>210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Infectious Arthritis</vt:lpstr>
      <vt:lpstr>PowerPoint Presentation</vt:lpstr>
      <vt:lpstr>PowerPoint Presentation</vt:lpstr>
      <vt:lpstr>Approach to the Patient</vt:lpstr>
      <vt:lpstr>PowerPoint Presentation</vt:lpstr>
      <vt:lpstr>PowerPoint Presentation</vt:lpstr>
      <vt:lpstr>Acute Bacterial Arthritis</vt:lpstr>
      <vt:lpstr>PowerPoint Presentation</vt:lpstr>
      <vt:lpstr>Microbiology</vt:lpstr>
      <vt:lpstr>PowerPoint Presentation</vt:lpstr>
      <vt:lpstr>PowerPoint Presentation</vt:lpstr>
      <vt:lpstr>PowerPoint Presentation</vt:lpstr>
      <vt:lpstr>Nongonococcal Bacterial Arthritis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Manifestations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Labratory</vt:lpstr>
      <vt:lpstr>PowerPoint Presentation</vt:lpstr>
      <vt:lpstr>imaging</vt:lpstr>
      <vt:lpstr>PowerPoint Presentation</vt:lpstr>
      <vt:lpstr>DDx</vt:lpstr>
      <vt:lpstr>Treatment: Nongonococcal Bacterial Arthritis</vt:lpstr>
      <vt:lpstr>duration</vt:lpstr>
      <vt:lpstr>PowerPoint Presentation</vt:lpstr>
      <vt:lpstr>PowerPoint Presentation</vt:lpstr>
      <vt:lpstr>Complication</vt:lpstr>
      <vt:lpstr>Gonococcal Arthritis</vt:lpstr>
      <vt:lpstr>PowerPoint Presentation</vt:lpstr>
      <vt:lpstr>Clinical Manifestations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Infections in Prosthetic Joints</vt:lpstr>
      <vt:lpstr>PowerPoint Presentation</vt:lpstr>
      <vt:lpstr>PowerPoint Presentation</vt:lpstr>
      <vt:lpstr>PowerPoint Presentation</vt:lpstr>
      <vt:lpstr>PowerPoint Presentation</vt:lpstr>
      <vt:lpstr>Treatment</vt:lpstr>
      <vt:lpstr>prophylaxis</vt:lpstr>
      <vt:lpstr>PowerPoint Presentation</vt:lpstr>
      <vt:lpstr>Mycobacterial Arthritis</vt:lpstr>
      <vt:lpstr>Clinical manifestation</vt:lpstr>
      <vt:lpstr>Spondilitis</vt:lpstr>
      <vt:lpstr>PowerPoint Presentation</vt:lpstr>
      <vt:lpstr>PowerPoint Presentation</vt:lpstr>
      <vt:lpstr>Arthritis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Infectious Arthritis</dc:title>
  <dc:creator>TakNovin</dc:creator>
  <cp:lastModifiedBy>TakNovin</cp:lastModifiedBy>
  <cp:revision>62</cp:revision>
  <dcterms:created xsi:type="dcterms:W3CDTF">2015-06-25T07:30:16Z</dcterms:created>
  <dcterms:modified xsi:type="dcterms:W3CDTF">2020-01-17T17:22:10Z</dcterms:modified>
</cp:coreProperties>
</file>