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D9A-F5A2-4D0E-9DE5-C631C05CADAA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DCDF-4916-4768-85A6-D5CAA0EED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15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D9A-F5A2-4D0E-9DE5-C631C05CADAA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DCDF-4916-4768-85A6-D5CAA0EED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527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D9A-F5A2-4D0E-9DE5-C631C05CADAA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DCDF-4916-4768-85A6-D5CAA0EED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883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D9A-F5A2-4D0E-9DE5-C631C05CADAA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DCDF-4916-4768-85A6-D5CAA0EED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508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D9A-F5A2-4D0E-9DE5-C631C05CADAA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DCDF-4916-4768-85A6-D5CAA0EED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293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D9A-F5A2-4D0E-9DE5-C631C05CADAA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DCDF-4916-4768-85A6-D5CAA0EED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453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D9A-F5A2-4D0E-9DE5-C631C05CADAA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DCDF-4916-4768-85A6-D5CAA0EED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578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D9A-F5A2-4D0E-9DE5-C631C05CADAA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DCDF-4916-4768-85A6-D5CAA0EED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71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D9A-F5A2-4D0E-9DE5-C631C05CADAA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DCDF-4916-4768-85A6-D5CAA0EED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11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D9A-F5A2-4D0E-9DE5-C631C05CADAA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DCDF-4916-4768-85A6-D5CAA0EED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452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7D9A-F5A2-4D0E-9DE5-C631C05CADAA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DCDF-4916-4768-85A6-D5CAA0EED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42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47D9A-F5A2-4D0E-9DE5-C631C05CADAA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FDCDF-4916-4768-85A6-D5CAA0EED8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5883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IgG4 related disease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30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Serum level of IgG4</a:t>
            </a:r>
          </a:p>
          <a:p>
            <a:pPr algn="l" rtl="0"/>
            <a:r>
              <a:rPr lang="en-US" dirty="0" smtClean="0"/>
              <a:t>Biopsy ( </a:t>
            </a:r>
            <a:r>
              <a:rPr lang="en-US" dirty="0" err="1" smtClean="0"/>
              <a:t>oblitrant</a:t>
            </a:r>
            <a:r>
              <a:rPr lang="en-US" dirty="0" smtClean="0"/>
              <a:t> </a:t>
            </a:r>
            <a:r>
              <a:rPr lang="en-US" dirty="0" err="1" smtClean="0"/>
              <a:t>phelebitis</a:t>
            </a:r>
            <a:r>
              <a:rPr lang="en-US" smtClean="0"/>
              <a:t>, fibrosis)</a:t>
            </a:r>
            <a:endParaRPr lang="en-US" dirty="0" smtClean="0"/>
          </a:p>
          <a:p>
            <a:pPr algn="l" rtl="0"/>
            <a:r>
              <a:rPr lang="en-US" dirty="0" err="1" smtClean="0"/>
              <a:t>Plasmacell</a:t>
            </a:r>
            <a:r>
              <a:rPr lang="en-US" dirty="0" smtClean="0"/>
              <a:t> containing IgG4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52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GC</a:t>
            </a:r>
          </a:p>
          <a:p>
            <a:pPr algn="l" rtl="0"/>
            <a:r>
              <a:rPr lang="en-US" dirty="0" smtClean="0"/>
              <a:t>RTX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706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unknown </a:t>
            </a:r>
            <a:r>
              <a:rPr lang="en-US" dirty="0"/>
              <a:t>etiology </a:t>
            </a:r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collection of disorders that share specific pathologic, serologic, and clinical </a:t>
            </a:r>
            <a:r>
              <a:rPr lang="en-US" dirty="0" err="1"/>
              <a:t>featuresHallmarks</a:t>
            </a:r>
            <a:r>
              <a:rPr lang="en-US" dirty="0"/>
              <a:t> of IgG4-related disease (IgG4-RD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Tumor-like </a:t>
            </a:r>
            <a:r>
              <a:rPr lang="en-US" dirty="0"/>
              <a:t>swelling of involved </a:t>
            </a:r>
            <a:r>
              <a:rPr lang="en-US" dirty="0" smtClean="0"/>
              <a:t>organs</a:t>
            </a:r>
          </a:p>
          <a:p>
            <a:pPr algn="l" rtl="0"/>
            <a:r>
              <a:rPr lang="en-US" dirty="0" err="1" smtClean="0"/>
              <a:t>Lymphoplasmacytic</a:t>
            </a:r>
            <a:r>
              <a:rPr lang="en-US" dirty="0" smtClean="0"/>
              <a:t> </a:t>
            </a:r>
            <a:r>
              <a:rPr lang="en-US" dirty="0"/>
              <a:t>infiltrate enriched in IgG4-positive plasma cells and T-</a:t>
            </a:r>
            <a:r>
              <a:rPr lang="en-US" dirty="0" err="1"/>
              <a:t>lymphocytesUsually</a:t>
            </a:r>
            <a:r>
              <a:rPr lang="en-US" dirty="0"/>
              <a:t> accompanied by </a:t>
            </a:r>
            <a:r>
              <a:rPr lang="en-US" b="1" dirty="0">
                <a:solidFill>
                  <a:srgbClr val="FFC000"/>
                </a:solidFill>
              </a:rPr>
              <a:t>fibrosis</a:t>
            </a:r>
            <a:r>
              <a:rPr lang="en-US" dirty="0">
                <a:solidFill>
                  <a:srgbClr val="FFC000"/>
                </a:solidFill>
              </a:rPr>
              <a:t> (‘</a:t>
            </a:r>
            <a:r>
              <a:rPr lang="en-US" dirty="0" err="1">
                <a:solidFill>
                  <a:srgbClr val="FFC000"/>
                </a:solidFill>
              </a:rPr>
              <a:t>storiform</a:t>
            </a:r>
            <a:r>
              <a:rPr lang="en-US" dirty="0">
                <a:solidFill>
                  <a:srgbClr val="FFC000"/>
                </a:solidFill>
              </a:rPr>
              <a:t>’ pattern), </a:t>
            </a:r>
            <a:r>
              <a:rPr lang="en-US" dirty="0" err="1">
                <a:solidFill>
                  <a:srgbClr val="FFC000"/>
                </a:solidFill>
              </a:rPr>
              <a:t>obliterative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phlebitisElevated</a:t>
            </a:r>
            <a:r>
              <a:rPr lang="en-US" dirty="0">
                <a:solidFill>
                  <a:srgbClr val="FFC000"/>
                </a:solidFill>
              </a:rPr>
              <a:t> serum IgG4 levels (60-70%)</a:t>
            </a:r>
            <a:r>
              <a:rPr lang="en-US" b="1" dirty="0">
                <a:solidFill>
                  <a:srgbClr val="FFC000"/>
                </a:solidFill>
              </a:rPr>
              <a:t>Good initial therapeutic response to </a:t>
            </a:r>
            <a:r>
              <a:rPr lang="en-US" b="1" dirty="0" err="1">
                <a:solidFill>
                  <a:srgbClr val="FFC000"/>
                </a:solidFill>
              </a:rPr>
              <a:t>glucocorticoidsCartwheel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apperance</a:t>
            </a:r>
            <a:r>
              <a:rPr lang="en-US" b="1" dirty="0">
                <a:solidFill>
                  <a:srgbClr val="FFC000"/>
                </a:solidFill>
              </a:rPr>
              <a:t> of the arranged fibroblasts and inflammatory cells</a:t>
            </a:r>
            <a:endParaRPr lang="fa-I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IgG4-RD is most often </a:t>
            </a:r>
            <a:r>
              <a:rPr lang="en-US" dirty="0" err="1"/>
              <a:t>occuring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middle-aged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older </a:t>
            </a:r>
            <a:r>
              <a:rPr lang="en-US" b="1" dirty="0" smtClean="0">
                <a:solidFill>
                  <a:srgbClr val="FF0000"/>
                </a:solidFill>
              </a:rPr>
              <a:t>men</a:t>
            </a:r>
          </a:p>
          <a:p>
            <a:pPr algn="l" rtl="0"/>
            <a:r>
              <a:rPr lang="en-US" dirty="0" smtClean="0"/>
              <a:t>IgG4-related </a:t>
            </a:r>
            <a:r>
              <a:rPr lang="en-US" dirty="0"/>
              <a:t>pancreatitis: more often older men </a:t>
            </a:r>
            <a:r>
              <a:rPr lang="en-US" dirty="0" err="1"/>
              <a:t>Sialadenitis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303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History and evolution&#10;&#10;N Engl J Med 2012;366:539-51&#10;&#10;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7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7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81" t="25000" r="49018" b="15197"/>
          <a:stretch/>
        </p:blipFill>
        <p:spPr bwMode="auto">
          <a:xfrm>
            <a:off x="683568" y="764704"/>
            <a:ext cx="7056784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35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ï± Male (60-80%)&#10;ï± Asian&#10;ï± &gt;50 years&#10;&#10;IgG4 related diseases:&#10;Potential Triggers&#10;&#10;ï± HLA DRB1*0405 (Japanese)&#10;ï± HLA DQÎ²1-57 (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3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5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0891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2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586" t="27941" r="48742" b="14706"/>
          <a:stretch/>
        </p:blipFill>
        <p:spPr bwMode="auto">
          <a:xfrm>
            <a:off x="467544" y="764704"/>
            <a:ext cx="8208912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91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747" t="27451" r="55632" b="14706"/>
          <a:stretch/>
        </p:blipFill>
        <p:spPr bwMode="auto">
          <a:xfrm>
            <a:off x="1403648" y="332656"/>
            <a:ext cx="6552728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59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106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IgG4 related disease</vt:lpstr>
      <vt:lpstr>PowerPoint Presentation</vt:lpstr>
      <vt:lpstr>epidemiology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IgG4 related disease</dc:title>
  <dc:creator>TakNovin</dc:creator>
  <cp:lastModifiedBy>TakNovin</cp:lastModifiedBy>
  <cp:revision>7</cp:revision>
  <dcterms:created xsi:type="dcterms:W3CDTF">2019-01-20T18:31:01Z</dcterms:created>
  <dcterms:modified xsi:type="dcterms:W3CDTF">2019-08-18T09:23:35Z</dcterms:modified>
</cp:coreProperties>
</file>