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2" r:id="rId3"/>
    <p:sldId id="258" r:id="rId4"/>
    <p:sldId id="260" r:id="rId5"/>
    <p:sldId id="269" r:id="rId6"/>
    <p:sldId id="270" r:id="rId7"/>
    <p:sldId id="261" r:id="rId8"/>
    <p:sldId id="295" r:id="rId9"/>
    <p:sldId id="263" r:id="rId10"/>
    <p:sldId id="277" r:id="rId11"/>
    <p:sldId id="264" r:id="rId12"/>
    <p:sldId id="265" r:id="rId13"/>
    <p:sldId id="266" r:id="rId14"/>
    <p:sldId id="271" r:id="rId15"/>
    <p:sldId id="267" r:id="rId16"/>
    <p:sldId id="268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4" r:id="rId26"/>
    <p:sldId id="281" r:id="rId27"/>
    <p:sldId id="285" r:id="rId28"/>
    <p:sldId id="282" r:id="rId29"/>
    <p:sldId id="283" r:id="rId30"/>
    <p:sldId id="292" r:id="rId31"/>
    <p:sldId id="286" r:id="rId32"/>
    <p:sldId id="293" r:id="rId33"/>
    <p:sldId id="287" r:id="rId34"/>
    <p:sldId id="288" r:id="rId35"/>
    <p:sldId id="290" r:id="rId36"/>
    <p:sldId id="289" r:id="rId37"/>
    <p:sldId id="291" r:id="rId3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6EF-C5A0-4B68-A2F7-BF07BD3414B4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84FA-DF03-4F00-9A18-AF10966B7A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861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6EF-C5A0-4B68-A2F7-BF07BD3414B4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84FA-DF03-4F00-9A18-AF10966B7A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113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6EF-C5A0-4B68-A2F7-BF07BD3414B4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84FA-DF03-4F00-9A18-AF10966B7A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669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6EF-C5A0-4B68-A2F7-BF07BD3414B4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84FA-DF03-4F00-9A18-AF10966B7A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500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6EF-C5A0-4B68-A2F7-BF07BD3414B4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84FA-DF03-4F00-9A18-AF10966B7A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34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6EF-C5A0-4B68-A2F7-BF07BD3414B4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84FA-DF03-4F00-9A18-AF10966B7A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672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6EF-C5A0-4B68-A2F7-BF07BD3414B4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84FA-DF03-4F00-9A18-AF10966B7A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798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6EF-C5A0-4B68-A2F7-BF07BD3414B4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84FA-DF03-4F00-9A18-AF10966B7A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896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6EF-C5A0-4B68-A2F7-BF07BD3414B4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84FA-DF03-4F00-9A18-AF10966B7A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779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6EF-C5A0-4B68-A2F7-BF07BD3414B4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84FA-DF03-4F00-9A18-AF10966B7A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893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C6EF-C5A0-4B68-A2F7-BF07BD3414B4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84FA-DF03-4F00-9A18-AF10966B7A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967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6EF-C5A0-4B68-A2F7-BF07BD3414B4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084FA-DF03-4F00-9A18-AF10966B7A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1129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628800"/>
            <a:ext cx="7772400" cy="1470025"/>
          </a:xfrm>
        </p:spPr>
        <p:txBody>
          <a:bodyPr>
            <a:normAutofit/>
          </a:bodyPr>
          <a:lstStyle/>
          <a:p>
            <a:endParaRPr lang="fa-IR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7704856" cy="175260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err="1"/>
              <a:t>Dr</a:t>
            </a:r>
            <a:r>
              <a:rPr lang="en-US" sz="2400" dirty="0"/>
              <a:t> </a:t>
            </a:r>
            <a:r>
              <a:rPr lang="en-US" sz="2400" dirty="0" err="1"/>
              <a:t>Saremi</a:t>
            </a:r>
            <a:r>
              <a:rPr lang="en-US" sz="2400" dirty="0"/>
              <a:t>. BUMS, </a:t>
            </a:r>
            <a:r>
              <a:rPr lang="en-US" sz="2400" dirty="0" smtClean="0"/>
              <a:t>Assistant  </a:t>
            </a:r>
            <a:r>
              <a:rPr lang="en-US" sz="2400" dirty="0"/>
              <a:t>professor of rheumatology</a:t>
            </a:r>
          </a:p>
          <a:p>
            <a:pPr algn="l" rtl="0"/>
            <a:r>
              <a:rPr lang="en-US" sz="2400" dirty="0"/>
              <a:t>@</a:t>
            </a:r>
            <a:r>
              <a:rPr lang="en-US" sz="2400" dirty="0" err="1"/>
              <a:t>drzsaremi</a:t>
            </a:r>
            <a:endParaRPr lang="en-US" sz="2400" dirty="0"/>
          </a:p>
          <a:p>
            <a:pPr algn="l" rtl="0"/>
            <a:r>
              <a:rPr lang="en-US" sz="2400" dirty="0"/>
              <a:t>www.drzeinabsaremi.ir</a:t>
            </a:r>
            <a:endParaRPr lang="fa-IR" sz="2400" dirty="0"/>
          </a:p>
          <a:p>
            <a:endParaRPr lang="fa-IR" sz="2400" dirty="0"/>
          </a:p>
        </p:txBody>
      </p:sp>
      <p:pic>
        <p:nvPicPr>
          <p:cNvPr id="5" name="Picture 4" descr="https://www.thegoutkiller.com/wp-content/uploads/2019/02/TGK-Logo-Horizontal-TM-cropped-400x165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r="16251" b="39394"/>
          <a:stretch/>
        </p:blipFill>
        <p:spPr bwMode="auto">
          <a:xfrm>
            <a:off x="3184297" y="468643"/>
            <a:ext cx="2543175" cy="952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53224" t="21616" r="4994" b="39941"/>
          <a:stretch/>
        </p:blipFill>
        <p:spPr bwMode="auto">
          <a:xfrm>
            <a:off x="1979712" y="1751923"/>
            <a:ext cx="4608512" cy="2592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20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data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Serum uric acid </a:t>
            </a:r>
          </a:p>
          <a:p>
            <a:pPr algn="l" rtl="0"/>
            <a:r>
              <a:rPr lang="en-US" dirty="0" smtClean="0"/>
              <a:t>24-h urine collection for uric acid . Excretion of &gt;800 mg of uric acid per 24 h on a regular diet suggests that causes of overproduction of purine should be considered.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629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551462" cy="606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538" y="332656"/>
            <a:ext cx="415846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0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21246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2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33717" cy="636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6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8214" t="17175" r="7991" b="22190"/>
          <a:stretch/>
        </p:blipFill>
        <p:spPr bwMode="auto">
          <a:xfrm>
            <a:off x="2373441" y="1645395"/>
            <a:ext cx="4397118" cy="4435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62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3058" t="18951" r="3829" b="41716"/>
          <a:stretch/>
        </p:blipFill>
        <p:spPr bwMode="auto">
          <a:xfrm>
            <a:off x="539552" y="1124744"/>
            <a:ext cx="7632847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13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GOUT Tophus ea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196752"/>
            <a:ext cx="3912454" cy="4213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59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Radiography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Cystic changes,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 well-defined erosions with sclerotic margins (often with overhanging bony edges), 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and soft tissue masses</a:t>
            </a:r>
          </a:p>
          <a:p>
            <a:pPr algn="l" rtl="0"/>
            <a:r>
              <a:rPr lang="en-US" dirty="0" smtClean="0"/>
              <a:t> </a:t>
            </a:r>
            <a:r>
              <a:rPr lang="en-US" b="1" dirty="0" smtClean="0"/>
              <a:t>are characteristic radiographic features of advanced chronic </a:t>
            </a:r>
            <a:r>
              <a:rPr lang="en-US" b="1" dirty="0" err="1" smtClean="0"/>
              <a:t>tophaceous</a:t>
            </a:r>
            <a:r>
              <a:rPr lang="en-US" b="1" dirty="0" smtClean="0"/>
              <a:t> gout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495960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gout x ray foo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66" y="1600200"/>
            <a:ext cx="366686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918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gout x ray foo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31" y="1600200"/>
            <a:ext cx="318633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71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Gout is a metabolic disease that most often affects </a:t>
            </a:r>
            <a:r>
              <a:rPr lang="en-US" b="1" dirty="0" smtClean="0">
                <a:solidFill>
                  <a:srgbClr val="FFFF00"/>
                </a:solidFill>
              </a:rPr>
              <a:t>middle-aged to elderly men</a:t>
            </a:r>
            <a:r>
              <a:rPr lang="en-US" dirty="0" smtClean="0">
                <a:solidFill>
                  <a:srgbClr val="FFFF00"/>
                </a:solidFill>
              </a:rPr>
              <a:t> and </a:t>
            </a:r>
            <a:r>
              <a:rPr lang="en-US" b="1" dirty="0" smtClean="0">
                <a:solidFill>
                  <a:srgbClr val="FFFF00"/>
                </a:solidFill>
              </a:rPr>
              <a:t>postmenopausal women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pPr algn="l" rtl="0"/>
            <a:r>
              <a:rPr lang="en-US" dirty="0" smtClean="0"/>
              <a:t>Woman 5- 20% of all patients</a:t>
            </a:r>
          </a:p>
          <a:p>
            <a:pPr algn="l" rtl="0"/>
            <a:r>
              <a:rPr lang="en-US" dirty="0" smtClean="0"/>
              <a:t>It results from an increased body pool of </a:t>
            </a:r>
            <a:r>
              <a:rPr lang="en-US" dirty="0" err="1" smtClean="0"/>
              <a:t>urate</a:t>
            </a:r>
            <a:r>
              <a:rPr lang="en-US" dirty="0" smtClean="0"/>
              <a:t> with </a:t>
            </a:r>
            <a:r>
              <a:rPr lang="en-US" dirty="0" err="1" smtClean="0"/>
              <a:t>hyperuricemia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It typically is characterized by: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episodic acute arthritis or chronic arthritis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nephrolithiasis</a:t>
            </a:r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gout x ray foot cystic lesio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488832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447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Acute gouty </a:t>
            </a:r>
            <a:r>
              <a:rPr lang="en-US" b="1" dirty="0" err="1" smtClean="0">
                <a:solidFill>
                  <a:srgbClr val="FFC000"/>
                </a:solidFill>
              </a:rPr>
              <a:t>artritis</a:t>
            </a:r>
            <a:r>
              <a:rPr lang="en-US" b="1" dirty="0" smtClean="0">
                <a:solidFill>
                  <a:srgbClr val="FFC000"/>
                </a:solidFill>
              </a:rPr>
              <a:t>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NSAIDs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 smtClean="0"/>
              <a:t>Glucocirticoids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colchicine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07908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 err="1">
                <a:solidFill>
                  <a:srgbClr val="FFC000"/>
                </a:solidFill>
              </a:rPr>
              <a:t>Hypouricemic</a:t>
            </a:r>
            <a:r>
              <a:rPr lang="en-US" b="1" dirty="0">
                <a:solidFill>
                  <a:srgbClr val="FFC000"/>
                </a:solidFill>
              </a:rPr>
              <a:t> therapy</a:t>
            </a:r>
            <a:r>
              <a:rPr lang="en-US" b="1" dirty="0" smtClean="0">
                <a:solidFill>
                  <a:srgbClr val="FFC000"/>
                </a:solidFill>
              </a:rPr>
              <a:t>: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( aim: serum uric acid: 5-6 mg/dl)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b="1" dirty="0" smtClean="0"/>
              <a:t>xanthine oxidase inhibitor: allopurinol, </a:t>
            </a:r>
            <a:r>
              <a:rPr lang="en-US" b="1" dirty="0" err="1" smtClean="0"/>
              <a:t>febuxostat</a:t>
            </a:r>
            <a:endParaRPr lang="en-US" b="1" dirty="0" smtClean="0"/>
          </a:p>
          <a:p>
            <a:pPr marL="514350" indent="-514350" algn="l" rtl="0">
              <a:buFont typeface="+mj-lt"/>
              <a:buAutoNum type="arabicParenR"/>
            </a:pPr>
            <a:r>
              <a:rPr lang="en-US" b="1" dirty="0" err="1" smtClean="0"/>
              <a:t>uricosuric</a:t>
            </a:r>
            <a:r>
              <a:rPr lang="en-US" b="1" dirty="0" smtClean="0"/>
              <a:t> agent:  </a:t>
            </a:r>
            <a:r>
              <a:rPr lang="en-US" b="1" dirty="0" err="1" smtClean="0"/>
              <a:t>probencid</a:t>
            </a:r>
            <a:endParaRPr lang="en-US" b="1" dirty="0" smtClean="0"/>
          </a:p>
          <a:p>
            <a:pPr marL="514350" indent="-514350" algn="l" rtl="0">
              <a:buFont typeface="+mj-lt"/>
              <a:buAutoNum type="arabicParenR"/>
            </a:pPr>
            <a:r>
              <a:rPr lang="en-US" b="1" dirty="0" err="1" smtClean="0"/>
              <a:t>Pegloticase</a:t>
            </a:r>
            <a:r>
              <a:rPr lang="en-US" b="1" dirty="0" smtClean="0"/>
              <a:t> 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b="1" dirty="0" smtClean="0"/>
              <a:t>diet: </a:t>
            </a:r>
            <a:endParaRPr lang="en-US" b="1" dirty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39386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C000"/>
                </a:solidFill>
              </a:rPr>
              <a:t>Urate</a:t>
            </a:r>
            <a:r>
              <a:rPr lang="en-US" sz="4000" b="1" dirty="0" smtClean="0">
                <a:solidFill>
                  <a:srgbClr val="FFC000"/>
                </a:solidFill>
              </a:rPr>
              <a:t>-lowering drugs are generally not initiated during acute attacks</a:t>
            </a:r>
          </a:p>
          <a:p>
            <a:pPr algn="ctr" rtl="0">
              <a:lnSpc>
                <a:spcPct val="150000"/>
              </a:lnSpc>
            </a:pP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1171988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a-IR" sz="5400" b="1" dirty="0" smtClean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92D050"/>
                </a:solidFill>
              </a:rPr>
              <a:t>CPPD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92D050"/>
                </a:solidFill>
              </a:rPr>
              <a:t>CALCIUM PYROPHOSPHATE DEPOSITION DISEASE</a:t>
            </a:r>
            <a:endParaRPr lang="fa-IR" sz="5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89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ATP      ADP+ </a:t>
            </a:r>
            <a:r>
              <a:rPr lang="en-US" dirty="0" err="1" smtClean="0"/>
              <a:t>PPi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 </a:t>
            </a:r>
            <a:r>
              <a:rPr lang="en-US" dirty="0" err="1" smtClean="0"/>
              <a:t>Ppi</a:t>
            </a:r>
            <a:r>
              <a:rPr lang="en-US" dirty="0" smtClean="0"/>
              <a:t>         CPP crysta</a:t>
            </a:r>
            <a:r>
              <a:rPr lang="en-US" dirty="0"/>
              <a:t>l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fa-IR" dirty="0" smtClean="0"/>
              <a:t> 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هر عاملی که با افزایش سطح پیروفسفات خارج سلولی همراه باشد منجر به تشکیل کریستالهای پیروفسفات میشود</a:t>
            </a:r>
            <a:endParaRPr lang="fa-I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47664" y="191683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99592" y="2780928"/>
            <a:ext cx="0" cy="495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00064" y="3092985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171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deposition of CPP crystals in articular tissues is most common in the </a:t>
            </a:r>
            <a:r>
              <a:rPr lang="en-US" b="1" dirty="0" smtClean="0"/>
              <a:t>elderly,</a:t>
            </a:r>
          </a:p>
          <a:p>
            <a:pPr algn="l" rtl="0"/>
            <a:endParaRPr lang="en-US" b="1" dirty="0"/>
          </a:p>
          <a:p>
            <a:pPr algn="l" rtl="0"/>
            <a:r>
              <a:rPr lang="en-US" dirty="0" smtClean="0"/>
              <a:t> occurring in </a:t>
            </a:r>
            <a:r>
              <a:rPr lang="en-US" b="1" dirty="0" smtClean="0">
                <a:solidFill>
                  <a:srgbClr val="FFFF00"/>
                </a:solidFill>
              </a:rPr>
              <a:t>10–15% of persons age 65–75 </a:t>
            </a:r>
            <a:r>
              <a:rPr lang="en-US" dirty="0" smtClean="0"/>
              <a:t>years and 30–50% of those &gt;85 years.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58289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</a:t>
            </a:r>
            <a:r>
              <a:rPr lang="en-US" dirty="0" smtClean="0"/>
              <a:t>t is likely that </a:t>
            </a:r>
            <a:r>
              <a:rPr lang="en-US" b="1" dirty="0" smtClean="0">
                <a:solidFill>
                  <a:srgbClr val="FFFF00"/>
                </a:solidFill>
              </a:rPr>
              <a:t>biochemical changes in aging or diseased cartilage favor crystal nucleation</a:t>
            </a:r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55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564288" cy="623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9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(1) association with or enhancement of peculiar forms of </a:t>
            </a:r>
            <a:r>
              <a:rPr lang="en-US" b="1" dirty="0" smtClean="0">
                <a:solidFill>
                  <a:srgbClr val="FFFF00"/>
                </a:solidFill>
              </a:rPr>
              <a:t>OA</a:t>
            </a:r>
          </a:p>
          <a:p>
            <a:pPr marL="0" indent="0" algn="l" rtl="0">
              <a:buNone/>
            </a:pPr>
            <a:r>
              <a:rPr lang="en-US" dirty="0" smtClean="0"/>
              <a:t> (2) induction of severe destructive disease that may </a:t>
            </a:r>
            <a:r>
              <a:rPr lang="en-US" dirty="0" err="1" smtClean="0"/>
              <a:t>radiographically</a:t>
            </a:r>
            <a:r>
              <a:rPr lang="en-US" dirty="0" smtClean="0"/>
              <a:t> mimic </a:t>
            </a:r>
            <a:r>
              <a:rPr lang="en-US" b="1" dirty="0" smtClean="0">
                <a:solidFill>
                  <a:srgbClr val="FFFF00"/>
                </a:solidFill>
              </a:rPr>
              <a:t>neuropathic arthritis</a:t>
            </a:r>
            <a:r>
              <a:rPr lang="en-US" dirty="0" smtClean="0"/>
              <a:t>;</a:t>
            </a:r>
          </a:p>
          <a:p>
            <a:pPr marL="0" indent="0" algn="l" rtl="0">
              <a:buNone/>
            </a:pPr>
            <a:r>
              <a:rPr lang="en-US" dirty="0" smtClean="0"/>
              <a:t> (3) production of chronic symmetric </a:t>
            </a:r>
            <a:r>
              <a:rPr lang="en-US" dirty="0" err="1" smtClean="0"/>
              <a:t>synovitis</a:t>
            </a:r>
            <a:r>
              <a:rPr lang="en-US" dirty="0" smtClean="0"/>
              <a:t> that is clinically similar to </a:t>
            </a:r>
            <a:r>
              <a:rPr lang="en-US" b="1" dirty="0" smtClean="0">
                <a:solidFill>
                  <a:srgbClr val="FFFF00"/>
                </a:solidFill>
              </a:rPr>
              <a:t>RA</a:t>
            </a:r>
          </a:p>
          <a:p>
            <a:pPr marL="0" indent="0" algn="l" rtl="0">
              <a:buNone/>
            </a:pPr>
            <a:r>
              <a:rPr lang="en-US" dirty="0" smtClean="0"/>
              <a:t>(4) </a:t>
            </a:r>
            <a:r>
              <a:rPr lang="en-US" b="1" dirty="0" smtClean="0">
                <a:solidFill>
                  <a:srgbClr val="FFFF00"/>
                </a:solidFill>
              </a:rPr>
              <a:t>pseudo gout 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62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/>
          </p:cNvPicPr>
          <p:nvPr/>
        </p:nvPicPr>
        <p:blipFill rotWithShape="1">
          <a:blip r:embed="rId2"/>
          <a:srcRect l="24297" t="13983" r="24011" b="17797"/>
          <a:stretch/>
        </p:blipFill>
        <p:spPr bwMode="auto">
          <a:xfrm>
            <a:off x="467544" y="980728"/>
            <a:ext cx="8208912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62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(5) rarely </a:t>
            </a:r>
            <a:r>
              <a:rPr lang="en-US" dirty="0" err="1" smtClean="0"/>
              <a:t>periarticular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tophus-like nodules</a:t>
            </a:r>
            <a:r>
              <a:rPr lang="en-US" dirty="0" smtClean="0"/>
              <a:t>.</a:t>
            </a:r>
            <a:endParaRPr lang="fa-IR" dirty="0" smtClean="0"/>
          </a:p>
          <a:p>
            <a:pPr marL="0" indent="0" algn="l" rtl="0">
              <a:buNone/>
            </a:pPr>
            <a:r>
              <a:rPr lang="en-US" dirty="0" smtClean="0"/>
              <a:t>(6) </a:t>
            </a:r>
            <a:r>
              <a:rPr lang="en-US" b="1" dirty="0" smtClean="0">
                <a:solidFill>
                  <a:srgbClr val="FFFF00"/>
                </a:solidFill>
              </a:rPr>
              <a:t>FUO</a:t>
            </a:r>
          </a:p>
          <a:p>
            <a:pPr marL="0" indent="0" algn="l" rtl="0">
              <a:buNone/>
            </a:pPr>
            <a:r>
              <a:rPr lang="en-US" dirty="0" smtClean="0"/>
              <a:t>(7) </a:t>
            </a:r>
            <a:r>
              <a:rPr lang="en-US" b="1" dirty="0" smtClean="0">
                <a:solidFill>
                  <a:srgbClr val="FFFF00"/>
                </a:solidFill>
              </a:rPr>
              <a:t>recurrent </a:t>
            </a:r>
            <a:r>
              <a:rPr lang="en-US" b="1" dirty="0" err="1" smtClean="0">
                <a:solidFill>
                  <a:srgbClr val="FFFF00"/>
                </a:solidFill>
              </a:rPr>
              <a:t>hemarthrosis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 algn="l" rtl="0">
              <a:buNone/>
            </a:pPr>
            <a:r>
              <a:rPr lang="en-US" dirty="0" smtClean="0"/>
              <a:t>(8) </a:t>
            </a:r>
            <a:r>
              <a:rPr lang="en-US" b="1" dirty="0" smtClean="0">
                <a:solidFill>
                  <a:srgbClr val="FFFF00"/>
                </a:solidFill>
              </a:rPr>
              <a:t>intervertebral disk and ligament calcification </a:t>
            </a:r>
            <a:r>
              <a:rPr lang="en-US" dirty="0" smtClean="0"/>
              <a:t>with restriction of spine mobility, the crowned dens syndrome, or spinal stenosis (most commonly seen in the elderly</a:t>
            </a:r>
          </a:p>
          <a:p>
            <a:pPr marL="0" indent="0" algn="l" rtl="0">
              <a:buNone/>
            </a:pPr>
            <a:endParaRPr lang="fa-IR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229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Knee is most frequent</a:t>
            </a:r>
          </a:p>
          <a:p>
            <a:pPr algn="l" rtl="0"/>
            <a:r>
              <a:rPr lang="en-US" dirty="0" smtClean="0"/>
              <a:t>Wrist, shoulder, ankle, elbow, hand AND TMJ</a:t>
            </a:r>
          </a:p>
          <a:p>
            <a:pPr algn="l" rtl="0"/>
            <a:r>
              <a:rPr lang="en-US" dirty="0" smtClean="0"/>
              <a:t>Poly articular in 2/3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858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CPPD arthritis CLINICAL MANIFESTATIO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056784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CPPD X RA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5256584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1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6717" t="15398" r="4161" b="34261"/>
          <a:stretch/>
        </p:blipFill>
        <p:spPr bwMode="auto">
          <a:xfrm>
            <a:off x="1043608" y="764704"/>
            <a:ext cx="6552728" cy="5400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36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leukocyte count in synovial fluid in acute CPPD can range from several thousand cells to 100,000 cells/</a:t>
            </a:r>
            <a:r>
              <a:rPr lang="en-US" dirty="0" err="1" smtClean="0"/>
              <a:t>μL</a:t>
            </a:r>
            <a:r>
              <a:rPr lang="en-US" dirty="0" smtClean="0"/>
              <a:t>, with the mean being about 24,000 cells/</a:t>
            </a:r>
            <a:r>
              <a:rPr lang="en-US" dirty="0" err="1" smtClean="0"/>
              <a:t>μL</a:t>
            </a:r>
            <a:r>
              <a:rPr lang="en-US" dirty="0" smtClean="0"/>
              <a:t> and the predominant cell being the neutrophil.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49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3389" t="18359" r="4828" b="34911"/>
          <a:stretch/>
        </p:blipFill>
        <p:spPr bwMode="auto">
          <a:xfrm>
            <a:off x="1187625" y="980729"/>
            <a:ext cx="6102600" cy="4591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63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NSAID</a:t>
            </a:r>
          </a:p>
          <a:p>
            <a:pPr algn="l" rtl="0"/>
            <a:r>
              <a:rPr lang="en-US" dirty="0" err="1" smtClean="0"/>
              <a:t>Intraarticular</a:t>
            </a:r>
            <a:r>
              <a:rPr lang="en-US" dirty="0" smtClean="0"/>
              <a:t> injection</a:t>
            </a:r>
          </a:p>
          <a:p>
            <a:pPr algn="l" rtl="0"/>
            <a:r>
              <a:rPr lang="en-US" dirty="0" smtClean="0"/>
              <a:t>Colchicine</a:t>
            </a:r>
          </a:p>
          <a:p>
            <a:pPr algn="l" rtl="0"/>
            <a:r>
              <a:rPr lang="en-US" dirty="0" smtClean="0"/>
              <a:t>GC</a:t>
            </a:r>
          </a:p>
          <a:p>
            <a:pPr algn="l" rtl="0"/>
            <a:r>
              <a:rPr lang="en-US" dirty="0" smtClean="0"/>
              <a:t>MTX</a:t>
            </a:r>
          </a:p>
          <a:p>
            <a:pPr algn="l" rtl="0"/>
            <a:r>
              <a:rPr lang="en-US" dirty="0" smtClean="0"/>
              <a:t>HCQ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937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MSK symptoms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145435"/>
          </a:xfrm>
        </p:spPr>
        <p:txBody>
          <a:bodyPr>
            <a:normAutofit lnSpcReduction="10000"/>
          </a:bodyPr>
          <a:lstStyle/>
          <a:p>
            <a:pPr marL="514350" indent="-514350" algn="l" rtl="0">
              <a:buFont typeface="+mj-lt"/>
              <a:buAutoNum type="arabicParenR"/>
            </a:pPr>
            <a:r>
              <a:rPr lang="en-US" b="1" dirty="0" smtClean="0">
                <a:solidFill>
                  <a:srgbClr val="FFC000"/>
                </a:solidFill>
              </a:rPr>
              <a:t>Acute arthritis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b="1" dirty="0" smtClean="0">
                <a:solidFill>
                  <a:srgbClr val="FFC000"/>
                </a:solidFill>
              </a:rPr>
              <a:t>Chronic non symmetric </a:t>
            </a:r>
            <a:r>
              <a:rPr lang="en-US" b="1" dirty="0" err="1" smtClean="0">
                <a:solidFill>
                  <a:srgbClr val="FFC000"/>
                </a:solidFill>
              </a:rPr>
              <a:t>synovitis</a:t>
            </a:r>
            <a:endParaRPr lang="en-US" b="1" dirty="0" smtClean="0">
              <a:solidFill>
                <a:srgbClr val="FFC000"/>
              </a:solidFill>
            </a:endParaRPr>
          </a:p>
          <a:p>
            <a:pPr marL="514350" indent="-514350" algn="l" rtl="0">
              <a:buFont typeface="+mj-lt"/>
              <a:buAutoNum type="arabicParenR"/>
            </a:pPr>
            <a:r>
              <a:rPr lang="en-US" b="1" dirty="0" err="1" smtClean="0">
                <a:solidFill>
                  <a:srgbClr val="FFC000"/>
                </a:solidFill>
              </a:rPr>
              <a:t>periarticular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tophaceous</a:t>
            </a:r>
            <a:r>
              <a:rPr lang="en-US" b="1" dirty="0" smtClean="0">
                <a:solidFill>
                  <a:srgbClr val="FFC000"/>
                </a:solidFill>
              </a:rPr>
              <a:t> deposits in the absence of </a:t>
            </a:r>
            <a:r>
              <a:rPr lang="en-US" b="1" dirty="0" err="1" smtClean="0">
                <a:solidFill>
                  <a:srgbClr val="FFC000"/>
                </a:solidFill>
              </a:rPr>
              <a:t>synovitis</a:t>
            </a:r>
            <a:endParaRPr lang="en-US" b="1" dirty="0" smtClean="0">
              <a:solidFill>
                <a:srgbClr val="FFC000"/>
              </a:solidFill>
            </a:endParaRPr>
          </a:p>
          <a:p>
            <a:pPr marL="514350" indent="-514350" algn="l" rtl="0">
              <a:buFont typeface="+mj-lt"/>
              <a:buAutoNum type="arabicParenR"/>
            </a:pPr>
            <a:r>
              <a:rPr lang="en-US" b="1" dirty="0" smtClean="0">
                <a:solidFill>
                  <a:srgbClr val="FFC000"/>
                </a:solidFill>
              </a:rPr>
              <a:t>Bursitis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b="1" dirty="0" smtClean="0">
                <a:solidFill>
                  <a:srgbClr val="FFC000"/>
                </a:solidFill>
              </a:rPr>
              <a:t>Tendinitis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b="1" dirty="0" smtClean="0">
                <a:solidFill>
                  <a:srgbClr val="FFC000"/>
                </a:solidFill>
              </a:rPr>
              <a:t>CTS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b="1" dirty="0" smtClean="0">
                <a:solidFill>
                  <a:srgbClr val="FFC000"/>
                </a:solidFill>
              </a:rPr>
              <a:t>OA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b="1" dirty="0" smtClean="0">
                <a:solidFill>
                  <a:srgbClr val="FFC000"/>
                </a:solidFill>
              </a:rPr>
              <a:t>Spinal arthritis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584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Extremely Red and Swollen Big Toe Join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480719" cy="4320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4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gout tendoniti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4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Several events may precipitate acute gouty arthritis: </a:t>
            </a:r>
            <a:br>
              <a:rPr lang="en-US" sz="3200" b="1" dirty="0" smtClean="0"/>
            </a:b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dietary excess,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trauma,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surgery,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excessive ethanol ingestion,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hypouricemic</a:t>
            </a:r>
            <a:r>
              <a:rPr lang="en-US" dirty="0" smtClean="0"/>
              <a:t> therapy,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serious medical illnesses such as myocardial infarction and stroke.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303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9549" t="24577" r="24248" b="47033"/>
          <a:stretch/>
        </p:blipFill>
        <p:spPr bwMode="auto">
          <a:xfrm>
            <a:off x="467544" y="1052736"/>
            <a:ext cx="7992888" cy="5112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20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diagnosis ideally should be confirmed by needle aspiration of acutely or chronically involved joints or </a:t>
            </a:r>
            <a:r>
              <a:rPr lang="en-US" dirty="0" err="1" smtClean="0"/>
              <a:t>tophaceous</a:t>
            </a:r>
            <a:r>
              <a:rPr lang="en-US" dirty="0" smtClean="0"/>
              <a:t> deposits.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Synovial fluid leukocyte counts are elevated from 2000 to 60,000/</a:t>
            </a:r>
            <a:r>
              <a:rPr lang="en-US" dirty="0" err="1" smtClean="0"/>
              <a:t>μL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Effusions appear cloudy due to the increased numbers of leukocyte </a:t>
            </a:r>
          </a:p>
          <a:p>
            <a:pPr algn="l" rtl="0"/>
            <a:r>
              <a:rPr lang="en-US" dirty="0" smtClean="0"/>
              <a:t>Intra and extra cellular MSU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916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516</Words>
  <Application>Microsoft Office PowerPoint</Application>
  <PresentationFormat>On-screen Show (4:3)</PresentationFormat>
  <Paragraphs>84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MSK symptoms</vt:lpstr>
      <vt:lpstr>PowerPoint Presentation</vt:lpstr>
      <vt:lpstr>PowerPoint Presentation</vt:lpstr>
      <vt:lpstr>Several events may precipitate acute gouty arthritis:  </vt:lpstr>
      <vt:lpstr>PowerPoint Presentation</vt:lpstr>
      <vt:lpstr>diagnosis</vt:lpstr>
      <vt:lpstr>Lab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Radiography</vt:lpstr>
      <vt:lpstr>PowerPoint Presentation</vt:lpstr>
      <vt:lpstr>PowerPoint Presentation</vt:lpstr>
      <vt:lpstr>PowerPoint Presentation</vt:lpstr>
      <vt:lpstr>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manifestation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Gout </dc:title>
  <dc:creator>TakNovin</dc:creator>
  <cp:lastModifiedBy>TakNovin</cp:lastModifiedBy>
  <cp:revision>20</cp:revision>
  <dcterms:created xsi:type="dcterms:W3CDTF">2020-01-17T06:37:33Z</dcterms:created>
  <dcterms:modified xsi:type="dcterms:W3CDTF">2020-01-17T16:33:32Z</dcterms:modified>
</cp:coreProperties>
</file>