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67" r:id="rId4"/>
    <p:sldId id="259" r:id="rId5"/>
    <p:sldId id="275" r:id="rId6"/>
    <p:sldId id="276" r:id="rId7"/>
    <p:sldId id="260" r:id="rId8"/>
    <p:sldId id="268" r:id="rId9"/>
    <p:sldId id="269" r:id="rId10"/>
    <p:sldId id="273" r:id="rId11"/>
    <p:sldId id="270" r:id="rId12"/>
    <p:sldId id="271" r:id="rId13"/>
    <p:sldId id="272" r:id="rId14"/>
    <p:sldId id="278" r:id="rId15"/>
    <p:sldId id="274" r:id="rId16"/>
    <p:sldId id="261" r:id="rId17"/>
    <p:sldId id="264" r:id="rId18"/>
    <p:sldId id="262" r:id="rId19"/>
    <p:sldId id="265" r:id="rId20"/>
    <p:sldId id="263" r:id="rId21"/>
    <p:sldId id="277" r:id="rId22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28709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507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9926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2417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1047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817735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5414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098452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53016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745802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228544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4915A-7291-46B4-94EC-99C5A522B67F}" type="datetimeFigureOut">
              <a:rPr lang="fa-IR" smtClean="0"/>
              <a:t>19/05/1441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1275B-EC4C-4FAA-A247-E2CA6AD48FF2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389057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772400" cy="1470025"/>
          </a:xfrm>
        </p:spPr>
        <p:txBody>
          <a:bodyPr/>
          <a:lstStyle/>
          <a:p>
            <a:r>
              <a:rPr lang="en-US" dirty="0" smtClean="0"/>
              <a:t>Fibromyalgia</a:t>
            </a:r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780" y="5373216"/>
            <a:ext cx="8820472" cy="1296144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 err="1" smtClean="0"/>
              <a:t>Dr</a:t>
            </a:r>
            <a:r>
              <a:rPr lang="en-US" sz="2000" dirty="0" smtClean="0"/>
              <a:t> </a:t>
            </a:r>
            <a:r>
              <a:rPr lang="en-US" sz="2000" dirty="0" err="1" smtClean="0"/>
              <a:t>Saremi</a:t>
            </a:r>
            <a:r>
              <a:rPr lang="en-US" sz="2000" dirty="0" smtClean="0"/>
              <a:t>. BUMS, Associated professor of rheumatology</a:t>
            </a:r>
          </a:p>
          <a:p>
            <a:pPr algn="l" rtl="0"/>
            <a:r>
              <a:rPr lang="en-US" sz="2000" dirty="0" smtClean="0"/>
              <a:t>@</a:t>
            </a:r>
            <a:r>
              <a:rPr lang="en-US" sz="2000" dirty="0" err="1" smtClean="0"/>
              <a:t>drzsaremi</a:t>
            </a:r>
            <a:endParaRPr lang="en-US" sz="2000" dirty="0" smtClean="0"/>
          </a:p>
          <a:p>
            <a:pPr algn="l" rtl="0"/>
            <a:r>
              <a:rPr lang="en-US" sz="2000" dirty="0" smtClean="0"/>
              <a:t>www.drzeinabsaremi.ir</a:t>
            </a:r>
            <a:endParaRPr lang="fa-IR" sz="2000" dirty="0" smtClean="0"/>
          </a:p>
          <a:p>
            <a:endParaRPr lang="fa-IR" sz="2800" dirty="0"/>
          </a:p>
        </p:txBody>
      </p:sp>
      <p:pic>
        <p:nvPicPr>
          <p:cNvPr id="4" name="Picture 3" descr="Image result for FIBromyalgia symptom ppt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062" y="1700808"/>
            <a:ext cx="4233907" cy="3663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472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2121" t="18056" r="22132" b="9468"/>
          <a:stretch/>
        </p:blipFill>
        <p:spPr bwMode="auto">
          <a:xfrm>
            <a:off x="1476022" y="1600200"/>
            <a:ext cx="6191955" cy="45259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770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classification criteria of the </a:t>
            </a:r>
            <a:r>
              <a:rPr lang="en-US" sz="2400" b="1" dirty="0" smtClean="0"/>
              <a:t>ACR 1990 </a:t>
            </a:r>
            <a:r>
              <a:rPr lang="en-US" sz="2400" b="1" dirty="0"/>
              <a:t>required that 11 of 18 sites be perceived as painful for a diagnosis of FM.</a:t>
            </a:r>
            <a:r>
              <a:rPr lang="fa-IR" sz="2400" b="1" dirty="0"/>
              <a:t/>
            </a:r>
            <a:br>
              <a:rPr lang="fa-IR" sz="2400" b="1" dirty="0"/>
            </a:br>
            <a:endParaRPr lang="fa-IR" sz="2400" b="1" dirty="0"/>
          </a:p>
        </p:txBody>
      </p:sp>
      <p:pic>
        <p:nvPicPr>
          <p:cNvPr id="6" name="Content Placeholder 5" descr="Image result for fibromyalgia tender points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6624736" cy="51845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34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classification criteria </a:t>
            </a:r>
            <a:r>
              <a:rPr lang="en-US" sz="3600" b="1" dirty="0" smtClean="0"/>
              <a:t>ACR 2010</a:t>
            </a:r>
            <a:endParaRPr lang="fa-IR" sz="3600" b="1" dirty="0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/>
          <a:srcRect l="30936" t="31674" r="31619" b="22485"/>
          <a:stretch/>
        </p:blipFill>
        <p:spPr bwMode="auto">
          <a:xfrm>
            <a:off x="899593" y="1196752"/>
            <a:ext cx="7632848" cy="51125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3554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8940" t="22498" r="26793" b="16864"/>
          <a:stretch/>
        </p:blipFill>
        <p:spPr bwMode="auto">
          <a:xfrm>
            <a:off x="179512" y="0"/>
            <a:ext cx="8964488" cy="6669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605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52388"/>
            <a:ext cx="8210550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48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b="1" dirty="0">
                <a:solidFill>
                  <a:srgbClr val="FFFF00"/>
                </a:solidFill>
              </a:rPr>
              <a:t>Newer </a:t>
            </a:r>
            <a:r>
              <a:rPr lang="en-US" b="1" dirty="0" smtClean="0">
                <a:solidFill>
                  <a:srgbClr val="FFFF00"/>
                </a:solidFill>
              </a:rPr>
              <a:t>criteria:</a:t>
            </a:r>
          </a:p>
          <a:p>
            <a:pPr marL="514350" indent="-514350" algn="just" rtl="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sz="3600" b="1" dirty="0"/>
              <a:t>eliminate the need for identification of tender points </a:t>
            </a:r>
            <a:endParaRPr lang="en-US" sz="3600" b="1" dirty="0" smtClean="0"/>
          </a:p>
          <a:p>
            <a:pPr marL="514350" indent="-514350" algn="just" rtl="0">
              <a:buFont typeface="+mj-lt"/>
              <a:buAutoNum type="arabicPeriod"/>
            </a:pPr>
            <a:r>
              <a:rPr lang="en-US" sz="3600" b="1" dirty="0" smtClean="0"/>
              <a:t>focus </a:t>
            </a:r>
            <a:r>
              <a:rPr lang="en-US" sz="3600" b="1" dirty="0"/>
              <a:t>instead on clinical symptoms of widespread or multi-site pain and neuropsychological symptoms.</a:t>
            </a:r>
            <a:endParaRPr lang="fa-IR" sz="3600" b="1" dirty="0"/>
          </a:p>
        </p:txBody>
      </p:sp>
    </p:spTree>
    <p:extLst>
      <p:ext uri="{BB962C8B-B14F-4D97-AF65-F5344CB8AC3E}">
        <p14:creationId xmlns:p14="http://schemas.microsoft.com/office/powerpoint/2010/main" val="378934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Comorbid condition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it occurs in ≥20% of patients with degenerative or inflammatory rheumatic </a:t>
            </a:r>
            <a:r>
              <a:rPr lang="en-US" dirty="0" smtClean="0"/>
              <a:t>disorders, metabolic and infection</a:t>
            </a:r>
          </a:p>
          <a:p>
            <a:pPr algn="l" rtl="0"/>
            <a:endParaRPr lang="en-US" dirty="0" smtClean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9799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0"/>
            <a:ext cx="657230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83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Differential diagnosis</a:t>
            </a:r>
            <a:endParaRPr lang="fa-IR" b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Inflammatory: PMR- RA- SLE- SPA- SS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Infections: EBV- HCV- HIV- B19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Endocrine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Neurologic disease: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Psychiatric inhibitors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Drugs: statin- aromatase inhibitors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dirty="0" smtClean="0"/>
              <a:t>Non inflammatory</a:t>
            </a:r>
            <a:r>
              <a:rPr lang="en-US" dirty="0"/>
              <a:t>: Degenerative joint/spine/disk </a:t>
            </a:r>
            <a:r>
              <a:rPr lang="en-US" dirty="0" smtClean="0"/>
              <a:t>disease- </a:t>
            </a:r>
            <a:r>
              <a:rPr lang="en-US" dirty="0" err="1" smtClean="0"/>
              <a:t>Myofascial</a:t>
            </a:r>
            <a:r>
              <a:rPr lang="en-US" dirty="0" smtClean="0"/>
              <a:t> </a:t>
            </a:r>
            <a:r>
              <a:rPr lang="en-US" dirty="0"/>
              <a:t>pain </a:t>
            </a:r>
            <a:r>
              <a:rPr lang="en-US" dirty="0" smtClean="0"/>
              <a:t>syndromes- Bursitis</a:t>
            </a:r>
            <a:r>
              <a:rPr lang="en-US" dirty="0"/>
              <a:t>, tendinitis, repetitive strain injuries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41731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Non pharmacologic</a:t>
            </a:r>
          </a:p>
          <a:p>
            <a:pPr algn="l" rtl="0"/>
            <a:r>
              <a:rPr lang="en-US" dirty="0"/>
              <a:t>Pharmacologic: </a:t>
            </a:r>
            <a:endParaRPr lang="en-US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Muscle relaxant:</a:t>
            </a:r>
            <a:r>
              <a:rPr lang="en-US" dirty="0" smtClean="0"/>
              <a:t> Cyclobenzaprine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Antidepressants </a:t>
            </a:r>
            <a:r>
              <a:rPr lang="en-US" dirty="0" err="1" smtClean="0"/>
              <a:t>Amitryptiline</a:t>
            </a:r>
            <a:r>
              <a:rPr lang="en-US" dirty="0" smtClean="0"/>
              <a:t>- </a:t>
            </a:r>
            <a:r>
              <a:rPr lang="en-US" dirty="0" smtClean="0"/>
              <a:t>Duloxetine- </a:t>
            </a:r>
            <a:r>
              <a:rPr lang="en-US" dirty="0" err="1" smtClean="0"/>
              <a:t>Milnacipran</a:t>
            </a:r>
            <a:r>
              <a:rPr lang="en-US" dirty="0" smtClean="0"/>
              <a:t>-</a:t>
            </a:r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 Anticonvulsants</a:t>
            </a:r>
            <a:r>
              <a:rPr lang="en-US" b="1" dirty="0">
                <a:solidFill>
                  <a:srgbClr val="FFFF00"/>
                </a:solidFill>
              </a:rPr>
              <a:t>:</a:t>
            </a:r>
            <a:r>
              <a:rPr lang="en-US" dirty="0"/>
              <a:t> </a:t>
            </a:r>
            <a:r>
              <a:rPr lang="en-US" dirty="0" err="1" smtClean="0"/>
              <a:t>Pregabalinb</a:t>
            </a:r>
            <a:endParaRPr lang="en-US" dirty="0" smtClean="0"/>
          </a:p>
          <a:p>
            <a:pPr marL="514350" indent="-514350" algn="l" rtl="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Analgesic</a:t>
            </a:r>
          </a:p>
          <a:p>
            <a:pPr algn="l" rtl="0"/>
            <a:endParaRPr lang="en-US" dirty="0"/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9568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pPr algn="l" rtl="0"/>
            <a:r>
              <a:rPr lang="en-US" dirty="0" smtClean="0"/>
              <a:t>chronic widespread musculoskeletal pain and tenderness.</a:t>
            </a:r>
          </a:p>
          <a:p>
            <a:pPr algn="l" rtl="0"/>
            <a:r>
              <a:rPr lang="en-US" u="sng" dirty="0" smtClean="0"/>
              <a:t>associated </a:t>
            </a:r>
            <a:r>
              <a:rPr lang="en-US" u="sng" dirty="0" err="1"/>
              <a:t>neuro</a:t>
            </a:r>
            <a:r>
              <a:rPr lang="en-US" u="sng" dirty="0"/>
              <a:t>-psychological </a:t>
            </a:r>
            <a:r>
              <a:rPr lang="en-US" u="sng" dirty="0" smtClean="0"/>
              <a:t>symptoms: </a:t>
            </a:r>
          </a:p>
          <a:p>
            <a:pPr algn="l" rtl="0"/>
            <a:endParaRPr lang="en-US" u="sng" dirty="0" smtClean="0"/>
          </a:p>
          <a:p>
            <a:pPr algn="ctr" rtl="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fatigue</a:t>
            </a:r>
            <a:r>
              <a:rPr lang="en-US" b="1" dirty="0">
                <a:solidFill>
                  <a:srgbClr val="FFFF00"/>
                </a:solidFill>
              </a:rPr>
              <a:t>,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 rtl="0">
              <a:buFont typeface="Wingdings" pitchFamily="2" charset="2"/>
              <a:buChar char="ü"/>
            </a:pPr>
            <a:r>
              <a:rPr lang="en-US" b="1" dirty="0" err="1" smtClean="0">
                <a:solidFill>
                  <a:srgbClr val="FFFF00"/>
                </a:solidFill>
              </a:rPr>
              <a:t>unrefreshing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sleep,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 rtl="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cognitive </a:t>
            </a:r>
            <a:r>
              <a:rPr lang="en-US" b="1" dirty="0">
                <a:solidFill>
                  <a:srgbClr val="FFFF00"/>
                </a:solidFill>
              </a:rPr>
              <a:t>dysfunction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</a:p>
          <a:p>
            <a:pPr algn="ctr" rtl="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anxiety, </a:t>
            </a:r>
            <a:endParaRPr lang="en-US" b="1" dirty="0" smtClean="0">
              <a:solidFill>
                <a:srgbClr val="FFFF00"/>
              </a:solidFill>
            </a:endParaRPr>
          </a:p>
          <a:p>
            <a:pPr algn="ctr" rtl="0">
              <a:buFont typeface="Wingdings" pitchFamily="2" charset="2"/>
              <a:buChar char="ü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depression</a:t>
            </a:r>
            <a:r>
              <a:rPr lang="en-US" b="1" dirty="0" smtClean="0">
                <a:solidFill>
                  <a:srgbClr val="FFFF00"/>
                </a:solidFill>
              </a:rPr>
              <a:t>.</a:t>
            </a:r>
          </a:p>
          <a:p>
            <a:pPr algn="ctr" rtl="0">
              <a:buFont typeface="Wingdings" pitchFamily="2" charset="2"/>
              <a:buChar char="ü"/>
            </a:pPr>
            <a:endParaRPr lang="fa-IR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33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40085" t="41446" r="39777" b="33728"/>
          <a:stretch/>
        </p:blipFill>
        <p:spPr bwMode="auto">
          <a:xfrm>
            <a:off x="971601" y="1052736"/>
            <a:ext cx="6624735" cy="489654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83689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24479"/>
            <a:ext cx="7920880" cy="60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78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 rtl="0"/>
            <a:r>
              <a:rPr lang="en-US" dirty="0"/>
              <a:t>Patients with FM have an increased prevalence of other syndromes associated with pain and </a:t>
            </a:r>
            <a:r>
              <a:rPr lang="en-US" dirty="0" smtClean="0"/>
              <a:t>fatigue:</a:t>
            </a: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chronic fatigue syndrome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err="1" smtClean="0">
                <a:solidFill>
                  <a:srgbClr val="FFFF00"/>
                </a:solidFill>
              </a:rPr>
              <a:t>temporomandibular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disorder, 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chronic </a:t>
            </a:r>
            <a:r>
              <a:rPr lang="en-US" b="1" dirty="0">
                <a:solidFill>
                  <a:srgbClr val="FFFF00"/>
                </a:solidFill>
              </a:rPr>
              <a:t>headaches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IBS</a:t>
            </a: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interstitial </a:t>
            </a:r>
            <a:r>
              <a:rPr lang="en-US" b="1" dirty="0">
                <a:solidFill>
                  <a:srgbClr val="FFFF00"/>
                </a:solidFill>
              </a:rPr>
              <a:t>cystitis/painful bladder syndrome</a:t>
            </a:r>
            <a:r>
              <a:rPr lang="en-US" b="1" dirty="0" smtClean="0">
                <a:solidFill>
                  <a:srgbClr val="FFFF00"/>
                </a:solidFill>
              </a:rPr>
              <a:t>,</a:t>
            </a:r>
          </a:p>
          <a:p>
            <a:pPr marL="514350" indent="-514350" algn="ctr" rtl="0">
              <a:buFont typeface="+mj-lt"/>
              <a:buAutoNum type="arabicParenR"/>
            </a:pP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and other pelvic pain syndromes.</a:t>
            </a:r>
            <a:endParaRPr lang="fa-IR" b="1" dirty="0">
              <a:solidFill>
                <a:srgbClr val="FFFF00"/>
              </a:solidFill>
            </a:endParaRP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87502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 smtClean="0"/>
              <a:t>Epidemiology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rtl="0"/>
            <a:r>
              <a:rPr lang="en-US" b="1" dirty="0" smtClean="0"/>
              <a:t>2%- 5%</a:t>
            </a:r>
          </a:p>
          <a:p>
            <a:pPr algn="ctr" rtl="0"/>
            <a:r>
              <a:rPr lang="en-US" b="1" dirty="0" smtClean="0"/>
              <a:t>F/M: 2-9/1</a:t>
            </a:r>
            <a:endParaRPr lang="fa-IR" b="1" dirty="0"/>
          </a:p>
        </p:txBody>
      </p:sp>
    </p:spTree>
    <p:extLst>
      <p:ext uri="{BB962C8B-B14F-4D97-AF65-F5344CB8AC3E}">
        <p14:creationId xmlns:p14="http://schemas.microsoft.com/office/powerpoint/2010/main" val="406511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 descr="Image result for fibromyalgia pathophysiolog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5832648" cy="45365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839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362"/>
            <a:ext cx="8136904" cy="6222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06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manifestation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1- Pain and tenderness:</a:t>
            </a:r>
          </a:p>
          <a:p>
            <a:pPr algn="l" rtl="0"/>
            <a:r>
              <a:rPr lang="en-US" dirty="0" smtClean="0"/>
              <a:t>Pain all over</a:t>
            </a:r>
          </a:p>
          <a:p>
            <a:pPr algn="l" rtl="0"/>
            <a:r>
              <a:rPr lang="en-US" dirty="0"/>
              <a:t>above and below the waist </a:t>
            </a:r>
            <a:endParaRPr lang="en-US" dirty="0" smtClean="0"/>
          </a:p>
          <a:p>
            <a:pPr algn="l" rtl="0"/>
            <a:r>
              <a:rPr lang="en-US" dirty="0" smtClean="0"/>
              <a:t>on </a:t>
            </a:r>
            <a:r>
              <a:rPr lang="en-US" dirty="0"/>
              <a:t>both sides of the body </a:t>
            </a:r>
            <a:endParaRPr lang="en-US" dirty="0" smtClean="0"/>
          </a:p>
          <a:p>
            <a:pPr algn="l" rtl="0"/>
            <a:r>
              <a:rPr lang="en-US" dirty="0" smtClean="0"/>
              <a:t> </a:t>
            </a:r>
            <a:r>
              <a:rPr lang="en-US" dirty="0"/>
              <a:t>involves the axial skeleton (neck, back, or chest</a:t>
            </a:r>
            <a:r>
              <a:rPr lang="en-US" dirty="0" smtClean="0"/>
              <a:t>).</a:t>
            </a:r>
          </a:p>
          <a:p>
            <a:pPr algn="l" rtl="0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832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/>
              <a:t> </a:t>
            </a:r>
            <a:r>
              <a:rPr lang="en-US" b="1" dirty="0"/>
              <a:t>The pain attributable to FM is poorly localized, </a:t>
            </a:r>
            <a:endParaRPr lang="en-US" b="1" dirty="0" smtClean="0"/>
          </a:p>
          <a:p>
            <a:pPr algn="l" rtl="0"/>
            <a:r>
              <a:rPr lang="en-US" b="1" dirty="0" smtClean="0"/>
              <a:t>difficult </a:t>
            </a:r>
            <a:r>
              <a:rPr lang="en-US" b="1" dirty="0"/>
              <a:t>to ignore</a:t>
            </a:r>
            <a:r>
              <a:rPr lang="en-US" b="1" dirty="0" smtClean="0"/>
              <a:t>,</a:t>
            </a:r>
          </a:p>
          <a:p>
            <a:pPr algn="l" rtl="0"/>
            <a:r>
              <a:rPr lang="en-US" b="1" dirty="0" smtClean="0"/>
              <a:t> </a:t>
            </a:r>
            <a:r>
              <a:rPr lang="en-US" b="1" dirty="0"/>
              <a:t>severe in its intensity, </a:t>
            </a:r>
            <a:endParaRPr lang="en-US" b="1" dirty="0" smtClean="0"/>
          </a:p>
          <a:p>
            <a:pPr algn="l" rtl="0"/>
            <a:r>
              <a:rPr lang="en-US" b="1" dirty="0" smtClean="0"/>
              <a:t>associated </a:t>
            </a:r>
            <a:r>
              <a:rPr lang="en-US" b="1" dirty="0"/>
              <a:t>with a reduced functional capacity</a:t>
            </a:r>
            <a:r>
              <a:rPr lang="en-US" dirty="0"/>
              <a:t>. 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94751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lnSpc>
                <a:spcPct val="200000"/>
              </a:lnSpc>
              <a:buNone/>
            </a:pPr>
            <a:r>
              <a:rPr lang="en-US" sz="4000" b="1" dirty="0">
                <a:solidFill>
                  <a:srgbClr val="FFFF00"/>
                </a:solidFill>
              </a:rPr>
              <a:t>For a diagnosis of FM, pain should have been present most of the day on most days for at least 3 months.</a:t>
            </a:r>
          </a:p>
          <a:p>
            <a:pPr marL="0" indent="0" algn="ctr" rtl="0">
              <a:lnSpc>
                <a:spcPct val="200000"/>
              </a:lnSpc>
              <a:buNone/>
            </a:pPr>
            <a:endParaRPr lang="fa-IR" sz="4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7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302</Words>
  <Application>Microsoft Office PowerPoint</Application>
  <PresentationFormat>On-screen Show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Fibromyalgia</vt:lpstr>
      <vt:lpstr>PowerPoint Presentation</vt:lpstr>
      <vt:lpstr>PowerPoint Presentation</vt:lpstr>
      <vt:lpstr>Epidemiology</vt:lpstr>
      <vt:lpstr>PowerPoint Presentation</vt:lpstr>
      <vt:lpstr>PowerPoint Presentation</vt:lpstr>
      <vt:lpstr>Clinical manifestation</vt:lpstr>
      <vt:lpstr>PowerPoint Presentation</vt:lpstr>
      <vt:lpstr>PowerPoint Presentation</vt:lpstr>
      <vt:lpstr>PowerPoint Presentation</vt:lpstr>
      <vt:lpstr>classification criteria of the ACR 1990 required that 11 of 18 sites be perceived as painful for a diagnosis of FM. </vt:lpstr>
      <vt:lpstr>classification criteria ACR 2010</vt:lpstr>
      <vt:lpstr>PowerPoint Presentation</vt:lpstr>
      <vt:lpstr>PowerPoint Presentation</vt:lpstr>
      <vt:lpstr>PowerPoint Presentation</vt:lpstr>
      <vt:lpstr>Comorbid condition</vt:lpstr>
      <vt:lpstr>PowerPoint Presentation</vt:lpstr>
      <vt:lpstr>Differential diagnosis</vt:lpstr>
      <vt:lpstr>treatment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Fibromyalgia</dc:title>
  <dc:creator>TakNovin</dc:creator>
  <cp:lastModifiedBy>TakNovin</cp:lastModifiedBy>
  <cp:revision>14</cp:revision>
  <dcterms:created xsi:type="dcterms:W3CDTF">2020-01-11T07:25:08Z</dcterms:created>
  <dcterms:modified xsi:type="dcterms:W3CDTF">2020-01-14T03:14:00Z</dcterms:modified>
</cp:coreProperties>
</file>