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0071" autoAdjust="0"/>
  </p:normalViewPr>
  <p:slideViewPr>
    <p:cSldViewPr>
      <p:cViewPr>
        <p:scale>
          <a:sx n="78" d="100"/>
          <a:sy n="78" d="100"/>
        </p:scale>
        <p:origin x="-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18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170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213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813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841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069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076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992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11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814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825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108D-D317-4E9F-883F-00097474CFEF}" type="datetimeFigureOut">
              <a:rPr lang="fa-IR" smtClean="0"/>
              <a:t>17/12/1440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0AC2E-1612-453D-93B5-D4A940F935C0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973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827634"/>
          </a:xfrm>
        </p:spPr>
        <p:txBody>
          <a:bodyPr>
            <a:normAutofit fontScale="90000"/>
          </a:bodyPr>
          <a:lstStyle/>
          <a:p>
            <a:pPr rtl="0"/>
            <a:r>
              <a:rPr lang="fa-IR" dirty="0" smtClean="0">
                <a:solidFill>
                  <a:schemeClr val="bg1"/>
                </a:solidFill>
              </a:rPr>
              <a:t/>
            </a:r>
            <a:br>
              <a:rPr lang="fa-IR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FMF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Familial Mediterranean Fever)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n-US" sz="2400" dirty="0" err="1"/>
              <a:t>Dr.z.saremi</a:t>
            </a:r>
            <a:r>
              <a:rPr lang="en-US" sz="2400" dirty="0"/>
              <a:t>. Rheumatologist. BUMS</a:t>
            </a:r>
          </a:p>
          <a:p>
            <a:pPr algn="l" rtl="0"/>
            <a:r>
              <a:rPr lang="en-US" sz="2400" dirty="0"/>
              <a:t>@</a:t>
            </a:r>
            <a:r>
              <a:rPr lang="en-US" sz="2400" dirty="0" err="1"/>
              <a:t>drzsaremi</a:t>
            </a:r>
            <a:endParaRPr lang="fa-IR" sz="2400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735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5. </a:t>
            </a:r>
            <a:r>
              <a:rPr lang="en-US" b="1" dirty="0">
                <a:solidFill>
                  <a:srgbClr val="FFFF00"/>
                </a:solidFill>
              </a:rPr>
              <a:t>Cutaneous manifestation: 50</a:t>
            </a:r>
            <a:r>
              <a:rPr lang="en-US" b="1" dirty="0" smtClean="0">
                <a:solidFill>
                  <a:srgbClr val="FFFF00"/>
                </a:solidFill>
              </a:rPr>
              <a:t>%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The most characteristic is </a:t>
            </a:r>
            <a:r>
              <a:rPr lang="en-US" b="1" dirty="0">
                <a:solidFill>
                  <a:srgbClr val="FF0000"/>
                </a:solidFill>
              </a:rPr>
              <a:t>erysipelas- like erythema,</a:t>
            </a:r>
            <a:r>
              <a:rPr lang="en-US" dirty="0">
                <a:solidFill>
                  <a:schemeClr val="bg1"/>
                </a:solidFill>
              </a:rPr>
              <a:t> a raised erythematous rash most common on dorsum of foot, ankle, or lower leg. 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FMF disease cutanes erysipel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124744"/>
            <a:ext cx="4209628" cy="4605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Amyloidosis: kidney- adrenal- intestine- spleen-</a:t>
            </a:r>
          </a:p>
          <a:p>
            <a:pPr algn="l" rtl="0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l" rtl="0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Risk factor: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M694V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Male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colchicine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Family history positive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diagnosis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Clinical</a:t>
            </a:r>
          </a:p>
          <a:p>
            <a:pPr algn="l" rtl="0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Genetic test : M694V- 70%</a:t>
            </a:r>
          </a:p>
          <a:p>
            <a:pPr algn="l" rtl="0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Arthritis- rash- amyloidosis- lower age</a:t>
            </a:r>
            <a:endParaRPr lang="fa-I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treatment</a:t>
            </a:r>
            <a:endParaRPr lang="fa-I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Colchicine</a:t>
            </a:r>
          </a:p>
          <a:p>
            <a:pPr algn="l" rtl="0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Anti IL1</a:t>
            </a:r>
            <a:endParaRPr lang="fa-IR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Polymyalgia </a:t>
            </a:r>
            <a:r>
              <a:rPr lang="en-US" dirty="0" err="1" smtClean="0">
                <a:solidFill>
                  <a:schemeClr val="bg1"/>
                </a:solidFill>
              </a:rPr>
              <a:t>rheumatica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102728"/>
            <a:ext cx="6400800" cy="17526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 err="1" smtClean="0"/>
              <a:t>Dr.z.saremi</a:t>
            </a:r>
            <a:r>
              <a:rPr lang="en-US" sz="2400" dirty="0" smtClean="0"/>
              <a:t>. Rheumatologist. BUMS</a:t>
            </a:r>
          </a:p>
          <a:p>
            <a:pPr algn="l" rtl="0"/>
            <a:r>
              <a:rPr lang="en-US" sz="2400" dirty="0" smtClean="0"/>
              <a:t>@</a:t>
            </a:r>
            <a:r>
              <a:rPr lang="en-US" sz="2400" dirty="0" err="1" smtClean="0"/>
              <a:t>drzsaremi</a:t>
            </a:r>
            <a:endParaRPr lang="fa-I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81" t="29051" r="39063" b="25240"/>
          <a:stretch/>
        </p:blipFill>
        <p:spPr bwMode="auto">
          <a:xfrm>
            <a:off x="3275856" y="1566720"/>
            <a:ext cx="2856688" cy="334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Polymyalgia </a:t>
            </a:r>
            <a:r>
              <a:rPr lang="en-US" dirty="0" err="1" smtClean="0">
                <a:solidFill>
                  <a:schemeClr val="bg1"/>
                </a:solidFill>
              </a:rPr>
              <a:t>rheumatica</a:t>
            </a:r>
            <a:r>
              <a:rPr lang="en-US" dirty="0" smtClean="0">
                <a:solidFill>
                  <a:schemeClr val="bg1"/>
                </a:solidFill>
              </a:rPr>
              <a:t> (sometimes referred to as PMR)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is a common cause of widespread aching and stiffness that affects adults over the age of 50, especially Caucasians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It may occur with another health problem, </a:t>
            </a:r>
            <a:r>
              <a:rPr lang="en-US" b="1" dirty="0" smtClean="0">
                <a:solidFill>
                  <a:srgbClr val="FFFF00"/>
                </a:solidFill>
              </a:rPr>
              <a:t>giant cell arteritis.</a:t>
            </a: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average age when symptoms </a:t>
            </a:r>
            <a:r>
              <a:rPr lang="en-US" b="1" dirty="0" smtClean="0">
                <a:solidFill>
                  <a:srgbClr val="FFFF00"/>
                </a:solidFill>
              </a:rPr>
              <a:t>start is 70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disease affects </a:t>
            </a:r>
            <a:r>
              <a:rPr lang="en-US" b="1" dirty="0" smtClean="0">
                <a:solidFill>
                  <a:srgbClr val="FFFF00"/>
                </a:solidFill>
              </a:rPr>
              <a:t>women somewhat more often than men. 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It is more frequent in </a:t>
            </a:r>
            <a:r>
              <a:rPr lang="en-US" b="1" dirty="0" smtClean="0">
                <a:solidFill>
                  <a:srgbClr val="FFFF00"/>
                </a:solidFill>
              </a:rPr>
              <a:t>whites than nonwhites</a:t>
            </a:r>
            <a:r>
              <a:rPr lang="en-US" dirty="0" smtClean="0">
                <a:solidFill>
                  <a:schemeClr val="bg1"/>
                </a:solidFill>
              </a:rPr>
              <a:t>, but all races can get PMR</a:t>
            </a:r>
            <a:r>
              <a:rPr lang="en-US" dirty="0" smtClean="0"/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04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Polymyalgia </a:t>
            </a:r>
            <a:r>
              <a:rPr lang="en-US" dirty="0" err="1" smtClean="0">
                <a:solidFill>
                  <a:schemeClr val="bg1"/>
                </a:solidFill>
              </a:rPr>
              <a:t>rheumatica</a:t>
            </a:r>
            <a:r>
              <a:rPr lang="en-US" dirty="0" smtClean="0">
                <a:solidFill>
                  <a:schemeClr val="bg1"/>
                </a:solidFill>
              </a:rPr>
              <a:t> is widespread aching and stiffness.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Symptoms tend to come on quickly, over a few days or weeks, and sometimes even overnight.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Both sides of the body </a:t>
            </a:r>
            <a:r>
              <a:rPr lang="en-US" dirty="0" smtClean="0">
                <a:solidFill>
                  <a:schemeClr val="bg1"/>
                </a:solidFill>
              </a:rPr>
              <a:t>are equally affected.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Involvement of the upper arms, with trouble raising them above the shoulders, is common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FMF is the prototype of a group of inherited </a:t>
            </a:r>
            <a:r>
              <a:rPr lang="en-US" b="1" dirty="0">
                <a:solidFill>
                  <a:srgbClr val="FFFF00"/>
                </a:solidFill>
              </a:rPr>
              <a:t>“</a:t>
            </a:r>
            <a:r>
              <a:rPr lang="en-US" b="1" dirty="0" err="1">
                <a:solidFill>
                  <a:srgbClr val="FFFF00"/>
                </a:solidFill>
              </a:rPr>
              <a:t>autoinflammatory</a:t>
            </a:r>
            <a:r>
              <a:rPr lang="en-US" dirty="0">
                <a:solidFill>
                  <a:schemeClr val="bg1"/>
                </a:solidFill>
              </a:rPr>
              <a:t>” diseases –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hereditary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recurrent fever syndromes- that are characterized by 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recurrent </a:t>
            </a:r>
            <a:r>
              <a:rPr lang="en-US" b="1" dirty="0">
                <a:solidFill>
                  <a:srgbClr val="FFFF00"/>
                </a:solidFill>
              </a:rPr>
              <a:t>episodes of fever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with </a:t>
            </a:r>
            <a:r>
              <a:rPr lang="en-US" b="1" dirty="0" err="1" smtClean="0">
                <a:solidFill>
                  <a:srgbClr val="FFFF00"/>
                </a:solidFill>
              </a:rPr>
              <a:t>serosal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 synovial</a:t>
            </a:r>
          </a:p>
          <a:p>
            <a:pPr algn="ctr" rtl="0"/>
            <a:r>
              <a:rPr lang="en-US" b="1" dirty="0" smtClean="0">
                <a:solidFill>
                  <a:srgbClr val="FFFF00"/>
                </a:solidFill>
              </a:rPr>
              <a:t>or </a:t>
            </a:r>
            <a:r>
              <a:rPr lang="en-US" b="1" dirty="0">
                <a:solidFill>
                  <a:srgbClr val="FFFF00"/>
                </a:solidFill>
              </a:rPr>
              <a:t>cutaneous </a:t>
            </a:r>
            <a:r>
              <a:rPr lang="en-US" b="1" dirty="0">
                <a:solidFill>
                  <a:schemeClr val="bg1"/>
                </a:solidFill>
              </a:rPr>
              <a:t>inflammation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pPr algn="ctr" rt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in some individuals, the eventual development of systemic </a:t>
            </a:r>
            <a:r>
              <a:rPr lang="en-US" b="1" dirty="0">
                <a:solidFill>
                  <a:srgbClr val="FFFF00"/>
                </a:solidFill>
              </a:rPr>
              <a:t>AA amyloidosis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solidFill>
                  <a:schemeClr val="bg1"/>
                </a:solidFill>
              </a:rPr>
              <a:t>Increase ESR</a:t>
            </a:r>
          </a:p>
          <a:p>
            <a:pPr algn="l" rtl="0"/>
            <a:r>
              <a:rPr lang="en-US" b="1" i="1" dirty="0" smtClean="0">
                <a:solidFill>
                  <a:schemeClr val="bg1"/>
                </a:solidFill>
              </a:rPr>
              <a:t>Absence of clinical features suggestive of giant cell arthritis</a:t>
            </a:r>
          </a:p>
          <a:p>
            <a:pPr algn="l" rtl="0"/>
            <a:r>
              <a:rPr lang="en-US" b="1" i="1" dirty="0" smtClean="0">
                <a:solidFill>
                  <a:schemeClr val="bg1"/>
                </a:solidFill>
              </a:rPr>
              <a:t>Prompt therapeutic response to low dose prednisolone</a:t>
            </a:r>
            <a:endParaRPr lang="fa-IR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It affects people </a:t>
            </a:r>
            <a:r>
              <a:rPr lang="en-US" u="sng" dirty="0">
                <a:solidFill>
                  <a:schemeClr val="bg1"/>
                </a:solidFill>
              </a:rPr>
              <a:t>originating from around the Mediterranean Sea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FMF </a:t>
            </a:r>
            <a:r>
              <a:rPr lang="en-US" dirty="0">
                <a:solidFill>
                  <a:schemeClr val="bg1"/>
                </a:solidFill>
              </a:rPr>
              <a:t>is recessively inherited, but </a:t>
            </a:r>
            <a:r>
              <a:rPr lang="en-US" dirty="0" smtClean="0">
                <a:solidFill>
                  <a:schemeClr val="bg1"/>
                </a:solidFill>
              </a:rPr>
              <a:t>positive </a:t>
            </a:r>
            <a:r>
              <a:rPr lang="en-US" dirty="0" err="1" smtClean="0">
                <a:solidFill>
                  <a:schemeClr val="bg1"/>
                </a:solidFill>
              </a:rPr>
              <a:t>FHx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 only be elicited in 50% of cases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9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24505" r="38729" b="13994"/>
          <a:stretch/>
        </p:blipFill>
        <p:spPr bwMode="auto">
          <a:xfrm>
            <a:off x="683568" y="1052736"/>
            <a:ext cx="803319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4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Clinical Manifestations </a:t>
            </a:r>
            <a:br>
              <a:rPr lang="en-US" b="1" dirty="0">
                <a:solidFill>
                  <a:srgbClr val="FFFF00"/>
                </a:solidFill>
              </a:rPr>
            </a:b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b="1" u="sng" dirty="0">
                <a:solidFill>
                  <a:schemeClr val="bg1"/>
                </a:solidFill>
              </a:rPr>
              <a:t>Acute attacks: 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Age of onset: Febrile episodes may begin in early infancy; 90% of </a:t>
            </a:r>
            <a:r>
              <a:rPr lang="en-US" dirty="0" err="1">
                <a:solidFill>
                  <a:schemeClr val="bg1"/>
                </a:solidFill>
              </a:rPr>
              <a:t>pts</a:t>
            </a:r>
            <a:r>
              <a:rPr lang="en-US" dirty="0">
                <a:solidFill>
                  <a:schemeClr val="bg1"/>
                </a:solidFill>
              </a:rPr>
              <a:t> have 1st attack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age 20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Duration: generally </a:t>
            </a:r>
            <a:r>
              <a:rPr lang="en-US" dirty="0">
                <a:solidFill>
                  <a:srgbClr val="FFFF00"/>
                </a:solidFill>
              </a:rPr>
              <a:t>1-4 days</a:t>
            </a:r>
            <a:r>
              <a:rPr lang="en-US" dirty="0">
                <a:solidFill>
                  <a:schemeClr val="bg1"/>
                </a:solidFill>
              </a:rPr>
              <a:t>. Arthritic attacks tend to last longer.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Frequency: sometimes occur with great regularity, but more often the frequency varies over time, ranging from </a:t>
            </a:r>
            <a:r>
              <a:rPr lang="en-US" b="1" dirty="0">
                <a:solidFill>
                  <a:srgbClr val="FFFF00"/>
                </a:solidFill>
              </a:rPr>
              <a:t>once every few days to several years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Acute attack</a:t>
            </a:r>
            <a:endParaRPr lang="fa-IR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lnSpc>
                <a:spcPct val="80000"/>
              </a:lnSpc>
              <a:buNone/>
            </a:pPr>
            <a:r>
              <a:rPr lang="en-US" sz="3600" b="1" dirty="0">
                <a:solidFill>
                  <a:srgbClr val="FFFF00"/>
                </a:solidFill>
              </a:rPr>
              <a:t>1. Fever: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Nearly always present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Severe hyperpyrexia &amp; febrile seizures may be seen in infants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In 25% it is the only manifestation especially in young children.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4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b="1" dirty="0">
                <a:solidFill>
                  <a:srgbClr val="FFFF00"/>
                </a:solidFill>
              </a:rPr>
              <a:t>2. Abdominal attacks: 90%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Acute abdominal pain &amp; signs of </a:t>
            </a:r>
            <a:r>
              <a:rPr lang="en-US" dirty="0">
                <a:solidFill>
                  <a:srgbClr val="FFC000"/>
                </a:solidFill>
              </a:rPr>
              <a:t>peritonitis -resembling appendicitis or </a:t>
            </a:r>
            <a:r>
              <a:rPr lang="en-US" dirty="0" err="1">
                <a:solidFill>
                  <a:srgbClr val="FFC000"/>
                </a:solidFill>
              </a:rPr>
              <a:t>choleycystitis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May lead to unnecessary laparotomy &amp; appendectomy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– Severity is variable.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In many cases, patients develop constipation during attack &amp; diarrhea after attack resolves.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CT scan may show small amount of fluid in abdominal cavity.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b="1" dirty="0" smtClean="0">
                <a:solidFill>
                  <a:srgbClr val="FFC000"/>
                </a:solidFill>
              </a:rPr>
              <a:t>A </a:t>
            </a:r>
            <a:r>
              <a:rPr lang="en-US" b="1" dirty="0">
                <a:solidFill>
                  <a:srgbClr val="FFC000"/>
                </a:solidFill>
              </a:rPr>
              <a:t>sterile, neutrophil-rich peritoneal exudate is present</a:t>
            </a:r>
            <a:r>
              <a:rPr lang="en-US" b="1" dirty="0" smtClean="0">
                <a:solidFill>
                  <a:srgbClr val="FFC000"/>
                </a:solidFill>
              </a:rPr>
              <a:t>.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Adhesions &amp; ascites are rare.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>
                <a:solidFill>
                  <a:srgbClr val="FFFF00"/>
                </a:solidFill>
              </a:rPr>
              <a:t>3- Chest </a:t>
            </a:r>
            <a:r>
              <a:rPr lang="en-US" b="1" dirty="0">
                <a:solidFill>
                  <a:srgbClr val="FFFF00"/>
                </a:solidFill>
              </a:rPr>
              <a:t>attacks: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u="sng" dirty="0" err="1">
                <a:solidFill>
                  <a:schemeClr val="bg1"/>
                </a:solidFill>
              </a:rPr>
              <a:t>Pleuritis</a:t>
            </a:r>
            <a:r>
              <a:rPr lang="en-US" dirty="0">
                <a:solidFill>
                  <a:schemeClr val="bg1"/>
                </a:solidFill>
              </a:rPr>
              <a:t> (25-80%), </a:t>
            </a:r>
            <a:r>
              <a:rPr lang="en-US" u="sng" dirty="0">
                <a:solidFill>
                  <a:schemeClr val="bg1"/>
                </a:solidFill>
              </a:rPr>
              <a:t>Pericarditis</a:t>
            </a:r>
            <a:r>
              <a:rPr lang="en-US" dirty="0">
                <a:solidFill>
                  <a:schemeClr val="bg1"/>
                </a:solidFill>
              </a:rPr>
              <a:t> (rare).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Usually manifest as </a:t>
            </a:r>
            <a:r>
              <a:rPr lang="en-US" u="sng" dirty="0">
                <a:solidFill>
                  <a:schemeClr val="bg1"/>
                </a:solidFill>
              </a:rPr>
              <a:t>unilateral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u="sng" dirty="0">
                <a:solidFill>
                  <a:schemeClr val="bg1"/>
                </a:solidFill>
              </a:rPr>
              <a:t>sharp</a:t>
            </a:r>
            <a:r>
              <a:rPr lang="en-US" dirty="0">
                <a:solidFill>
                  <a:schemeClr val="bg1"/>
                </a:solidFill>
              </a:rPr>
              <a:t>, stabbing chest pain that makes it difficult to breathe or lie flat. Friction rub is rare.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Radiographs may show atelectasis or effusion. – </a:t>
            </a:r>
            <a:r>
              <a:rPr lang="en-US" u="sng" dirty="0" err="1">
                <a:solidFill>
                  <a:schemeClr val="bg1"/>
                </a:solidFill>
              </a:rPr>
              <a:t>Thoracentesis</a:t>
            </a:r>
            <a:r>
              <a:rPr lang="en-US" u="sng" dirty="0">
                <a:solidFill>
                  <a:schemeClr val="bg1"/>
                </a:solidFill>
              </a:rPr>
              <a:t> demonstrates a neutrophil-rich exudate</a:t>
            </a:r>
            <a:r>
              <a:rPr lang="en-US" dirty="0" smtClean="0">
                <a:solidFill>
                  <a:schemeClr val="bg1"/>
                </a:solidFill>
              </a:rPr>
              <a:t>..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4. Joint attacks: 25-75%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l" rtl="0"/>
            <a:endParaRPr lang="en-US" dirty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>
                <a:solidFill>
                  <a:schemeClr val="bg1"/>
                </a:solidFill>
              </a:rPr>
              <a:t>Acute Arthritis: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Usually </a:t>
            </a:r>
            <a:r>
              <a:rPr lang="en-US" dirty="0" err="1">
                <a:solidFill>
                  <a:schemeClr val="bg1"/>
                </a:solidFill>
              </a:rPr>
              <a:t>monoarticular</a:t>
            </a:r>
            <a:r>
              <a:rPr lang="en-US" dirty="0">
                <a:solidFill>
                  <a:schemeClr val="bg1"/>
                </a:solidFill>
              </a:rPr>
              <a:t>, affecting knee, ankle, or hip. 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</a:t>
            </a:r>
            <a:r>
              <a:rPr lang="en-US" dirty="0">
                <a:solidFill>
                  <a:schemeClr val="bg1"/>
                </a:solidFill>
              </a:rPr>
              <a:t>Large sterile neutrophil-rich effusions are </a:t>
            </a:r>
            <a:r>
              <a:rPr lang="en-US" dirty="0" smtClean="0">
                <a:solidFill>
                  <a:schemeClr val="bg1"/>
                </a:solidFill>
              </a:rPr>
              <a:t>frequent</a:t>
            </a:r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584</Words>
  <Application>Microsoft Office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FMF (Familial Mediterranean Fever)</vt:lpstr>
      <vt:lpstr>PowerPoint Presentation</vt:lpstr>
      <vt:lpstr>PowerPoint Presentation</vt:lpstr>
      <vt:lpstr>PowerPoint Presentation</vt:lpstr>
      <vt:lpstr>Clinical Manifestations  </vt:lpstr>
      <vt:lpstr>Acute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treatment</vt:lpstr>
      <vt:lpstr>Polymyalgia rheumatica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FMF</dc:title>
  <dc:creator>TakNovin</dc:creator>
  <cp:lastModifiedBy>TakNovin</cp:lastModifiedBy>
  <cp:revision>17</cp:revision>
  <dcterms:created xsi:type="dcterms:W3CDTF">2019-01-20T19:01:58Z</dcterms:created>
  <dcterms:modified xsi:type="dcterms:W3CDTF">2019-08-18T04:50:35Z</dcterms:modified>
</cp:coreProperties>
</file>