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82" r:id="rId4"/>
    <p:sldId id="258" r:id="rId5"/>
    <p:sldId id="259" r:id="rId6"/>
    <p:sldId id="260" r:id="rId7"/>
    <p:sldId id="266" r:id="rId8"/>
    <p:sldId id="261" r:id="rId9"/>
    <p:sldId id="262" r:id="rId10"/>
    <p:sldId id="263" r:id="rId11"/>
    <p:sldId id="270" r:id="rId12"/>
    <p:sldId id="267" r:id="rId13"/>
    <p:sldId id="269" r:id="rId14"/>
    <p:sldId id="271" r:id="rId15"/>
    <p:sldId id="275" r:id="rId16"/>
    <p:sldId id="273" r:id="rId17"/>
    <p:sldId id="268" r:id="rId18"/>
    <p:sldId id="264" r:id="rId19"/>
    <p:sldId id="277" r:id="rId20"/>
    <p:sldId id="265" r:id="rId21"/>
    <p:sldId id="276" r:id="rId22"/>
    <p:sldId id="278" r:id="rId23"/>
    <p:sldId id="279" r:id="rId24"/>
    <p:sldId id="283" r:id="rId25"/>
    <p:sldId id="280" r:id="rId26"/>
    <p:sldId id="281" r:id="rId27"/>
    <p:sldId id="284" r:id="rId28"/>
    <p:sldId id="285" r:id="rId29"/>
    <p:sldId id="286" r:id="rId30"/>
    <p:sldId id="288" r:id="rId31"/>
    <p:sldId id="287" r:id="rId32"/>
    <p:sldId id="289" r:id="rId33"/>
    <p:sldId id="290" r:id="rId34"/>
    <p:sldId id="291" r:id="rId35"/>
    <p:sldId id="293" r:id="rId36"/>
    <p:sldId id="292" r:id="rId37"/>
  </p:sldIdLst>
  <p:sldSz cx="9144000" cy="6858000" type="screen4x3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66" d="100"/>
          <a:sy n="66" d="100"/>
        </p:scale>
        <p:origin x="-149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65B1D-B340-47AB-A336-28AFB760C681}" type="datetimeFigureOut">
              <a:rPr lang="fa-IR" smtClean="0"/>
              <a:t>12/06/1440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72340-6021-4D88-90BC-D63819DB087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793772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65B1D-B340-47AB-A336-28AFB760C681}" type="datetimeFigureOut">
              <a:rPr lang="fa-IR" smtClean="0"/>
              <a:t>12/06/1440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72340-6021-4D88-90BC-D63819DB087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68733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65B1D-B340-47AB-A336-28AFB760C681}" type="datetimeFigureOut">
              <a:rPr lang="fa-IR" smtClean="0"/>
              <a:t>12/06/1440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72340-6021-4D88-90BC-D63819DB087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56504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65B1D-B340-47AB-A336-28AFB760C681}" type="datetimeFigureOut">
              <a:rPr lang="fa-IR" smtClean="0"/>
              <a:t>12/06/1440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72340-6021-4D88-90BC-D63819DB087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839401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65B1D-B340-47AB-A336-28AFB760C681}" type="datetimeFigureOut">
              <a:rPr lang="fa-IR" smtClean="0"/>
              <a:t>12/06/1440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72340-6021-4D88-90BC-D63819DB087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8035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65B1D-B340-47AB-A336-28AFB760C681}" type="datetimeFigureOut">
              <a:rPr lang="fa-IR" smtClean="0"/>
              <a:t>12/06/1440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72340-6021-4D88-90BC-D63819DB087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78282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65B1D-B340-47AB-A336-28AFB760C681}" type="datetimeFigureOut">
              <a:rPr lang="fa-IR" smtClean="0"/>
              <a:t>12/06/1440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72340-6021-4D88-90BC-D63819DB087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904443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65B1D-B340-47AB-A336-28AFB760C681}" type="datetimeFigureOut">
              <a:rPr lang="fa-IR" smtClean="0"/>
              <a:t>12/06/1440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72340-6021-4D88-90BC-D63819DB087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02865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65B1D-B340-47AB-A336-28AFB760C681}" type="datetimeFigureOut">
              <a:rPr lang="fa-IR" smtClean="0"/>
              <a:t>12/06/1440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72340-6021-4D88-90BC-D63819DB087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81758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65B1D-B340-47AB-A336-28AFB760C681}" type="datetimeFigureOut">
              <a:rPr lang="fa-IR" smtClean="0"/>
              <a:t>12/06/1440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72340-6021-4D88-90BC-D63819DB087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15409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65B1D-B340-47AB-A336-28AFB760C681}" type="datetimeFigureOut">
              <a:rPr lang="fa-IR" smtClean="0"/>
              <a:t>12/06/1440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72340-6021-4D88-90BC-D63819DB087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35890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65B1D-B340-47AB-A336-28AFB760C681}" type="datetimeFigureOut">
              <a:rPr lang="fa-IR" smtClean="0"/>
              <a:t>12/06/1440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E72340-6021-4D88-90BC-D63819DB087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192738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Dupuytren</a:t>
            </a:r>
            <a:r>
              <a:rPr lang="en-US" dirty="0" smtClean="0"/>
              <a:t> contracture</a:t>
            </a:r>
            <a:br>
              <a:rPr lang="en-US" dirty="0" smtClean="0"/>
            </a:br>
            <a:r>
              <a:rPr lang="en-US" dirty="0" smtClean="0"/>
              <a:t>trigger finger</a:t>
            </a:r>
            <a:br>
              <a:rPr lang="en-US" dirty="0" smtClean="0"/>
            </a:br>
            <a:endParaRPr lang="fa-I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28257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61"/>
          <a:stretch/>
        </p:blipFill>
        <p:spPr bwMode="auto">
          <a:xfrm>
            <a:off x="755576" y="-1395536"/>
            <a:ext cx="6984775" cy="7985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762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62013"/>
            <a:ext cx="9123906" cy="4583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307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DDX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l" rtl="0"/>
            <a:r>
              <a:rPr lang="en-US" b="1" dirty="0" smtClean="0">
                <a:solidFill>
                  <a:srgbClr val="FFFF00"/>
                </a:solidFill>
              </a:rPr>
              <a:t>Non-</a:t>
            </a:r>
            <a:r>
              <a:rPr lang="en-US" b="1" dirty="0" err="1" smtClean="0">
                <a:solidFill>
                  <a:srgbClr val="FFFF00"/>
                </a:solidFill>
              </a:rPr>
              <a:t>Dupuytren’s</a:t>
            </a:r>
            <a:r>
              <a:rPr lang="en-US" b="1" dirty="0" smtClean="0">
                <a:solidFill>
                  <a:srgbClr val="FFFF00"/>
                </a:solidFill>
              </a:rPr>
              <a:t> palmar </a:t>
            </a:r>
            <a:r>
              <a:rPr lang="en-US" b="1" dirty="0" err="1" smtClean="0">
                <a:solidFill>
                  <a:srgbClr val="FFFF00"/>
                </a:solidFill>
              </a:rPr>
              <a:t>fascial</a:t>
            </a:r>
            <a:r>
              <a:rPr lang="en-US" b="1" dirty="0" smtClean="0">
                <a:solidFill>
                  <a:srgbClr val="FFFF00"/>
                </a:solidFill>
              </a:rPr>
              <a:t> disease</a:t>
            </a:r>
            <a:r>
              <a:rPr lang="en-US" dirty="0" smtClean="0"/>
              <a:t>’’ as a non-progressive palmar </a:t>
            </a:r>
            <a:r>
              <a:rPr lang="en-US" dirty="0" err="1" smtClean="0"/>
              <a:t>fascial</a:t>
            </a:r>
            <a:r>
              <a:rPr lang="en-US" dirty="0" smtClean="0"/>
              <a:t> proliferation</a:t>
            </a:r>
          </a:p>
          <a:p>
            <a:pPr algn="l" rtl="0"/>
            <a:r>
              <a:rPr lang="en-US" b="1" dirty="0" smtClean="0">
                <a:solidFill>
                  <a:srgbClr val="FFFF00"/>
                </a:solidFill>
              </a:rPr>
              <a:t>Diabetic </a:t>
            </a:r>
            <a:r>
              <a:rPr lang="en-US" b="1" dirty="0" err="1" smtClean="0">
                <a:solidFill>
                  <a:srgbClr val="FFFF00"/>
                </a:solidFill>
              </a:rPr>
              <a:t>cheiroarthropathy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dirty="0" smtClean="0"/>
              <a:t>(limited joint mobility), </a:t>
            </a:r>
          </a:p>
          <a:p>
            <a:pPr algn="l" rtl="0"/>
            <a:r>
              <a:rPr lang="en-US" b="1" dirty="0" smtClean="0">
                <a:solidFill>
                  <a:srgbClr val="FFFF00"/>
                </a:solidFill>
              </a:rPr>
              <a:t>palmar </a:t>
            </a:r>
            <a:r>
              <a:rPr lang="en-US" b="1" dirty="0" err="1" smtClean="0">
                <a:solidFill>
                  <a:srgbClr val="FFFF00"/>
                </a:solidFill>
              </a:rPr>
              <a:t>fibromatosis</a:t>
            </a:r>
            <a:r>
              <a:rPr lang="en-US" dirty="0" smtClean="0"/>
              <a:t> (also referred to as palmar fasciitis),</a:t>
            </a:r>
          </a:p>
          <a:p>
            <a:pPr algn="l" rtl="0"/>
            <a:r>
              <a:rPr lang="en-US" dirty="0" smtClean="0"/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camptodactyly</a:t>
            </a:r>
            <a:r>
              <a:rPr lang="en-US" dirty="0" smtClean="0"/>
              <a:t>,</a:t>
            </a:r>
          </a:p>
          <a:p>
            <a:pPr algn="l" rtl="0"/>
            <a:r>
              <a:rPr lang="en-US" dirty="0" smtClean="0"/>
              <a:t> </a:t>
            </a:r>
            <a:r>
              <a:rPr lang="en-US" b="1" dirty="0" smtClean="0">
                <a:solidFill>
                  <a:srgbClr val="FFFF00"/>
                </a:solidFill>
              </a:rPr>
              <a:t>traumatic scars, </a:t>
            </a:r>
          </a:p>
          <a:p>
            <a:pPr algn="l" rtl="0"/>
            <a:r>
              <a:rPr lang="en-US" b="1" dirty="0" smtClean="0">
                <a:solidFill>
                  <a:srgbClr val="FFFF00"/>
                </a:solidFill>
              </a:rPr>
              <a:t>Volkmann's ischemic contracture, </a:t>
            </a:r>
          </a:p>
          <a:p>
            <a:pPr algn="l" rtl="0"/>
            <a:r>
              <a:rPr lang="en-US" b="1" dirty="0" smtClean="0">
                <a:solidFill>
                  <a:srgbClr val="FFFF00"/>
                </a:solidFill>
              </a:rPr>
              <a:t> intrinsic joint disease</a:t>
            </a:r>
            <a:r>
              <a:rPr lang="en-US" dirty="0" smtClean="0"/>
              <a:t>.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22994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04664"/>
            <a:ext cx="5477918" cy="5581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5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68" y="764704"/>
            <a:ext cx="8449717" cy="5695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381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 rtl="0"/>
            <a:r>
              <a:rPr lang="en-US" sz="3600" dirty="0" smtClean="0"/>
              <a:t>The palmar nodular fasciitis resembles </a:t>
            </a:r>
            <a:r>
              <a:rPr lang="en-US" sz="3600" dirty="0" err="1" smtClean="0"/>
              <a:t>Dupuytren</a:t>
            </a:r>
            <a:r>
              <a:rPr lang="en-US" sz="3600" dirty="0" smtClean="0"/>
              <a:t> contracture but is in contrast much more severe and inflammatory</a:t>
            </a:r>
            <a:endParaRPr lang="fa-IR" sz="3600" dirty="0"/>
          </a:p>
        </p:txBody>
      </p:sp>
    </p:spTree>
    <p:extLst>
      <p:ext uri="{BB962C8B-B14F-4D97-AF65-F5344CB8AC3E}">
        <p14:creationId xmlns:p14="http://schemas.microsoft.com/office/powerpoint/2010/main" val="214638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Volkmann's contracture is a permanent flexion contracture of the hand at the wrist,</a:t>
            </a:r>
            <a:endParaRPr lang="fa-I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28419"/>
            <a:ext cx="7067451" cy="4910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727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FFFF00"/>
                </a:solidFill>
              </a:rPr>
              <a:t>camptodactyly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413"/>
          <a:stretch/>
        </p:blipFill>
        <p:spPr bwMode="auto">
          <a:xfrm>
            <a:off x="2396260" y="1412776"/>
            <a:ext cx="3807284" cy="5295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824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prognosis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l" rtl="0"/>
            <a:r>
              <a:rPr lang="en-US" dirty="0" err="1" smtClean="0"/>
              <a:t>Dupuytren's</a:t>
            </a:r>
            <a:r>
              <a:rPr lang="en-US" dirty="0" smtClean="0"/>
              <a:t> disease has also been associated with increased mortality, particularly in patients who develop the disorder prior to age 60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 smtClean="0"/>
              <a:t>Some patients have little incapacity for many years, </a:t>
            </a:r>
            <a:r>
              <a:rPr lang="en-US" b="1" dirty="0" smtClean="0">
                <a:solidFill>
                  <a:srgbClr val="FFC000"/>
                </a:solidFill>
              </a:rPr>
              <a:t>and regression occurs in approximately 10 percent</a:t>
            </a:r>
          </a:p>
          <a:p>
            <a:pPr algn="l" rtl="0"/>
            <a:r>
              <a:rPr lang="en-US" dirty="0" smtClean="0"/>
              <a:t>fibrous bands form and radiate distally so that, ultimately, </a:t>
            </a:r>
            <a:r>
              <a:rPr lang="en-US" b="1" dirty="0" smtClean="0">
                <a:solidFill>
                  <a:srgbClr val="FFC000"/>
                </a:solidFill>
              </a:rPr>
              <a:t>the fingers are contracted by the taut bands and hand function </a:t>
            </a:r>
            <a:r>
              <a:rPr lang="en-US" dirty="0" smtClean="0"/>
              <a:t>is impaired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55215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l" rtl="0"/>
            <a:r>
              <a:rPr lang="en-US" dirty="0" smtClean="0"/>
              <a:t>A more severe and aggressive </a:t>
            </a:r>
          </a:p>
          <a:p>
            <a:pPr algn="l" rtl="0"/>
            <a:endParaRPr lang="en-US" b="1" dirty="0">
              <a:solidFill>
                <a:srgbClr val="FFFF00"/>
              </a:solidFill>
            </a:endParaRPr>
          </a:p>
          <a:p>
            <a:pPr marL="0" indent="0" algn="ctr" rtl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“</a:t>
            </a:r>
            <a:r>
              <a:rPr lang="en-US" b="1" dirty="0" err="1" smtClean="0">
                <a:solidFill>
                  <a:srgbClr val="FFFF00"/>
                </a:solidFill>
              </a:rPr>
              <a:t>Dupuytren</a:t>
            </a:r>
            <a:r>
              <a:rPr lang="en-US" b="1" dirty="0" smtClean="0">
                <a:solidFill>
                  <a:srgbClr val="FFFF00"/>
                </a:solidFill>
              </a:rPr>
              <a:t> diathesis” </a:t>
            </a:r>
          </a:p>
          <a:p>
            <a:pPr marL="0" indent="0" algn="ctr" rtl="0">
              <a:buNone/>
            </a:pPr>
            <a:r>
              <a:rPr lang="en-US" dirty="0" smtClean="0"/>
              <a:t>can affect other parts of the body:</a:t>
            </a:r>
          </a:p>
          <a:p>
            <a:pPr marL="0" indent="0" algn="ctr" rtl="0">
              <a:buNone/>
            </a:pPr>
            <a:r>
              <a:rPr lang="en-US" dirty="0" smtClean="0"/>
              <a:t> the soles of the feet,</a:t>
            </a:r>
          </a:p>
          <a:p>
            <a:pPr marL="0" indent="0" algn="ctr" rtl="0">
              <a:buNone/>
            </a:pPr>
            <a:r>
              <a:rPr lang="en-US" dirty="0" smtClean="0"/>
              <a:t> the popliteal fascia, </a:t>
            </a:r>
          </a:p>
          <a:p>
            <a:pPr marL="0" indent="0" algn="ctr" rtl="0">
              <a:buNone/>
            </a:pPr>
            <a:r>
              <a:rPr lang="en-US" dirty="0" smtClean="0"/>
              <a:t>the knuckle pads, </a:t>
            </a:r>
          </a:p>
          <a:p>
            <a:pPr marL="0" indent="0" algn="ctr" rtl="0">
              <a:buNone/>
            </a:pPr>
            <a:r>
              <a:rPr lang="en-US" dirty="0" smtClean="0"/>
              <a:t>the penis. </a:t>
            </a:r>
          </a:p>
          <a:p>
            <a:pPr marL="0" indent="0" algn="l" rtl="0">
              <a:buNone/>
            </a:pPr>
            <a:r>
              <a:rPr lang="en-US" dirty="0" smtClean="0"/>
              <a:t>Symptoms frequently develop in these patients at an earlier age.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4637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Dupuytren</a:t>
            </a:r>
            <a:r>
              <a:rPr lang="en-US" dirty="0" smtClean="0"/>
              <a:t> contracture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dirty="0" smtClean="0"/>
              <a:t>Common</a:t>
            </a:r>
          </a:p>
          <a:p>
            <a:pPr algn="l" rtl="0"/>
            <a:r>
              <a:rPr lang="en-US" dirty="0" smtClean="0"/>
              <a:t>Progressive fibrosis of palmar fascia</a:t>
            </a:r>
          </a:p>
          <a:p>
            <a:pPr algn="l" rtl="0"/>
            <a:r>
              <a:rPr lang="en-US" dirty="0" smtClean="0"/>
              <a:t>Loss of extension</a:t>
            </a:r>
          </a:p>
          <a:p>
            <a:pPr algn="l" rtl="0"/>
            <a:endParaRPr lang="en-US" dirty="0"/>
          </a:p>
          <a:p>
            <a:pPr algn="l" rtl="0"/>
            <a:r>
              <a:rPr lang="en-US" b="1" dirty="0" smtClean="0">
                <a:solidFill>
                  <a:srgbClr val="FFC000"/>
                </a:solidFill>
              </a:rPr>
              <a:t>Formation of a nodule or nodules occurs </a:t>
            </a:r>
            <a:r>
              <a:rPr lang="en-US" dirty="0" smtClean="0"/>
              <a:t>in the early proliferative stage of the disease and is the pathognomonic lesion of </a:t>
            </a:r>
            <a:r>
              <a:rPr lang="en-US" dirty="0" err="1" smtClean="0"/>
              <a:t>Dupuytren's</a:t>
            </a:r>
            <a:r>
              <a:rPr lang="en-US" dirty="0" smtClean="0"/>
              <a:t> contracture.</a:t>
            </a:r>
          </a:p>
          <a:p>
            <a:pPr algn="l" rtl="0"/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99845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endParaRPr lang="fa-IR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628800"/>
            <a:ext cx="5375149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236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7647541" cy="602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684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Content Placeholder 3" descr="Related image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600200"/>
            <a:ext cx="4361532" cy="46371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922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Trigger finger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 err="1" smtClean="0"/>
              <a:t>stenosing</a:t>
            </a:r>
            <a:r>
              <a:rPr lang="en-US" dirty="0" smtClean="0"/>
              <a:t> flexor tenosynovitis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 smtClean="0"/>
              <a:t>Patients with trigger finger initially describe </a:t>
            </a:r>
            <a:r>
              <a:rPr lang="en-US" dirty="0" smtClean="0">
                <a:solidFill>
                  <a:srgbClr val="FFFF00"/>
                </a:solidFill>
              </a:rPr>
              <a:t>painless snapping, catching, or locking of one or more fingers during flexion of the affected digit</a:t>
            </a:r>
            <a:r>
              <a:rPr lang="en-US" dirty="0" smtClean="0"/>
              <a:t>.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 smtClean="0"/>
              <a:t>2%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09444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351"/>
            <a:ext cx="9318940" cy="6031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24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Patients with trigger finger initially describe painless snapping, catching, or locking of one or more fingers during flexion of the affected digit.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 smtClean="0"/>
              <a:t>pain is localized over the volar aspect of the </a:t>
            </a:r>
            <a:r>
              <a:rPr lang="en-US" dirty="0" err="1" smtClean="0"/>
              <a:t>metacarpophalangeal</a:t>
            </a:r>
            <a:r>
              <a:rPr lang="en-US" dirty="0" smtClean="0"/>
              <a:t> (MCP) joint and radiates into the palm or the distal finger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14983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etiology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Repetitive movement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 smtClean="0"/>
              <a:t>DM- RA – gout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 smtClean="0"/>
              <a:t>Female- 5-6th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 smtClean="0"/>
              <a:t>Post CTS surgery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07312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92696"/>
            <a:ext cx="6525370" cy="532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180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8640"/>
            <a:ext cx="7250783" cy="5985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352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04664"/>
            <a:ext cx="4077174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483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64"/>
            <a:ext cx="6872462" cy="6010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105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47700"/>
            <a:ext cx="7466013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436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avoid potentially aggravating movements such as pinching or grasping of the fingers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 smtClean="0"/>
              <a:t>93 percent of patients felt that their triggering had improved after 6 to 10 weeks of splint wear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68471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7146777" cy="6845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50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b="1" dirty="0" smtClean="0">
                <a:solidFill>
                  <a:srgbClr val="FFFF00"/>
                </a:solidFill>
              </a:rPr>
              <a:t>lower success rate of injections is seen in patients with diabetes</a:t>
            </a:r>
            <a:r>
              <a:rPr lang="en-US" dirty="0" smtClean="0"/>
              <a:t>.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8812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Surgery is suggested when </a:t>
            </a:r>
            <a:r>
              <a:rPr lang="en-US" b="1" dirty="0" smtClean="0">
                <a:solidFill>
                  <a:srgbClr val="FFFF00"/>
                </a:solidFill>
              </a:rPr>
              <a:t>pain and locking persist despite conservative therapy and at least </a:t>
            </a:r>
            <a:r>
              <a:rPr lang="en-US" b="1" u="sng" dirty="0" smtClean="0">
                <a:solidFill>
                  <a:srgbClr val="FFFF00"/>
                </a:solidFill>
              </a:rPr>
              <a:t>one or two local glucocorticoid </a:t>
            </a:r>
            <a:r>
              <a:rPr lang="en-US" b="1" dirty="0" smtClean="0">
                <a:solidFill>
                  <a:srgbClr val="FFFF00"/>
                </a:solidFill>
              </a:rPr>
              <a:t>injections.</a:t>
            </a:r>
          </a:p>
          <a:p>
            <a:pPr algn="l" rtl="0"/>
            <a:endParaRPr lang="en-US" b="1" dirty="0">
              <a:solidFill>
                <a:srgbClr val="FFFF00"/>
              </a:solidFill>
            </a:endParaRPr>
          </a:p>
          <a:p>
            <a:pPr algn="l" rtl="0"/>
            <a:r>
              <a:rPr lang="en-US" b="1" dirty="0" smtClean="0">
                <a:solidFill>
                  <a:srgbClr val="FFFF00"/>
                </a:solidFill>
              </a:rPr>
              <a:t>Outcomes of surgery may not be as successful in diabetics</a:t>
            </a:r>
            <a:endParaRPr lang="fa-IR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01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4889"/>
            <a:ext cx="9574325" cy="4512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886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08" y="1700808"/>
            <a:ext cx="8556305" cy="2749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0956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Etiology: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>
            <a:normAutofit fontScale="85000" lnSpcReduction="10000"/>
          </a:bodyPr>
          <a:lstStyle/>
          <a:p>
            <a:pPr algn="l" rtl="0"/>
            <a:r>
              <a:rPr lang="en-US" dirty="0" smtClean="0"/>
              <a:t>genetic-</a:t>
            </a:r>
          </a:p>
          <a:p>
            <a:pPr algn="l" rtl="0"/>
            <a:r>
              <a:rPr lang="en-US" dirty="0" smtClean="0"/>
              <a:t> ethnicity- </a:t>
            </a:r>
          </a:p>
          <a:p>
            <a:pPr algn="l" rtl="0"/>
            <a:r>
              <a:rPr lang="en-US" dirty="0" smtClean="0"/>
              <a:t>age- &gt;50</a:t>
            </a:r>
          </a:p>
          <a:p>
            <a:pPr algn="l" rtl="0"/>
            <a:r>
              <a:rPr lang="en-US" dirty="0" err="1" smtClean="0"/>
              <a:t>Enviromental</a:t>
            </a:r>
            <a:r>
              <a:rPr lang="en-US" dirty="0" smtClean="0"/>
              <a:t>: repetitive handling tasks or vibration</a:t>
            </a:r>
          </a:p>
          <a:p>
            <a:pPr algn="l" rtl="0"/>
            <a:r>
              <a:rPr lang="en-US" dirty="0" err="1" smtClean="0"/>
              <a:t>alchol</a:t>
            </a:r>
            <a:r>
              <a:rPr lang="en-US" dirty="0" smtClean="0"/>
              <a:t>-</a:t>
            </a:r>
          </a:p>
          <a:p>
            <a:pPr algn="l" rtl="0"/>
            <a:r>
              <a:rPr lang="en-US" dirty="0" smtClean="0"/>
              <a:t>DM- 16-42%</a:t>
            </a:r>
            <a:endParaRPr lang="en-US" dirty="0" smtClean="0"/>
          </a:p>
          <a:p>
            <a:pPr algn="l" rtl="0"/>
            <a:r>
              <a:rPr lang="en-US" dirty="0" smtClean="0"/>
              <a:t> smoking</a:t>
            </a:r>
          </a:p>
          <a:p>
            <a:pPr algn="l" rtl="0"/>
            <a:r>
              <a:rPr lang="en-US" dirty="0" smtClean="0"/>
              <a:t>association of </a:t>
            </a:r>
            <a:r>
              <a:rPr lang="en-US" dirty="0" err="1" smtClean="0"/>
              <a:t>Dupuytren's</a:t>
            </a:r>
            <a:r>
              <a:rPr lang="en-US" dirty="0" smtClean="0"/>
              <a:t> contracture with </a:t>
            </a:r>
            <a:r>
              <a:rPr lang="en-US" b="1" dirty="0" smtClean="0">
                <a:solidFill>
                  <a:srgbClr val="FFC000"/>
                </a:solidFill>
              </a:rPr>
              <a:t>epilepsy and with the use of anticonvulsants </a:t>
            </a:r>
            <a:r>
              <a:rPr lang="en-US" dirty="0" smtClean="0"/>
              <a:t>has been proposed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88771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80% Men</a:t>
            </a:r>
          </a:p>
          <a:p>
            <a:pPr algn="l" rtl="0"/>
            <a:r>
              <a:rPr lang="en-US" dirty="0" smtClean="0"/>
              <a:t>First </a:t>
            </a:r>
            <a:r>
              <a:rPr lang="en-US" dirty="0" err="1" smtClean="0"/>
              <a:t>symptome</a:t>
            </a:r>
            <a:r>
              <a:rPr lang="en-US" dirty="0" smtClean="0"/>
              <a:t> is nodule</a:t>
            </a:r>
          </a:p>
          <a:p>
            <a:pPr algn="l" rtl="0"/>
            <a:r>
              <a:rPr lang="en-US" dirty="0" smtClean="0"/>
              <a:t>Rub of palm</a:t>
            </a:r>
          </a:p>
          <a:p>
            <a:pPr algn="l" rtl="0"/>
            <a:r>
              <a:rPr lang="en-US" dirty="0" smtClean="0"/>
              <a:t>Ulnar side- The third finger is less often affected, and the </a:t>
            </a:r>
            <a:r>
              <a:rPr lang="en-US" b="1" dirty="0" smtClean="0">
                <a:solidFill>
                  <a:srgbClr val="FFC000"/>
                </a:solidFill>
              </a:rPr>
              <a:t>index finger and thumb are typically spared.</a:t>
            </a:r>
            <a:endParaRPr lang="fa-IR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23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76672"/>
            <a:ext cx="6048672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179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triangular "puckering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13"/>
          <a:stretch/>
        </p:blipFill>
        <p:spPr bwMode="auto">
          <a:xfrm>
            <a:off x="1691680" y="1556792"/>
            <a:ext cx="5832648" cy="4698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040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b="1" dirty="0" smtClean="0">
                <a:solidFill>
                  <a:srgbClr val="FFC000"/>
                </a:solidFill>
              </a:rPr>
              <a:t>plantar fibrosis, knuckle pads, and radial side </a:t>
            </a:r>
            <a:r>
              <a:rPr lang="en-US" dirty="0" smtClean="0"/>
              <a:t>involvement have a stronger influence on recurrence and extension of </a:t>
            </a:r>
            <a:r>
              <a:rPr lang="en-US" dirty="0" err="1" smtClean="0"/>
              <a:t>Dupuytren's</a:t>
            </a:r>
            <a:endParaRPr lang="en-US" dirty="0" smtClean="0"/>
          </a:p>
          <a:p>
            <a:pPr algn="l" rtl="0"/>
            <a:endParaRPr lang="en-US" dirty="0"/>
          </a:p>
          <a:p>
            <a:pPr algn="l" rtl="0"/>
            <a:r>
              <a:rPr lang="en-US" dirty="0" smtClean="0"/>
              <a:t>Signs of inflammation are absent in most cases; local tenderness, swelling, and pain with passive flexion and extension are absent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87492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54697"/>
            <a:ext cx="8077588" cy="5294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988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1549</TotalTime>
  <Words>500</Words>
  <Application>Microsoft Office PowerPoint</Application>
  <PresentationFormat>On-screen Show (4:3)</PresentationFormat>
  <Paragraphs>74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Dupuytren contracture trigger finger </vt:lpstr>
      <vt:lpstr>Dupuytren contracture</vt:lpstr>
      <vt:lpstr>PowerPoint Presentation</vt:lpstr>
      <vt:lpstr>Etiology:</vt:lpstr>
      <vt:lpstr>PowerPoint Presentation</vt:lpstr>
      <vt:lpstr>PowerPoint Presentation</vt:lpstr>
      <vt:lpstr>triangular "puckering</vt:lpstr>
      <vt:lpstr>PowerPoint Presentation</vt:lpstr>
      <vt:lpstr>PowerPoint Presentation</vt:lpstr>
      <vt:lpstr>PowerPoint Presentation</vt:lpstr>
      <vt:lpstr>PowerPoint Presentation</vt:lpstr>
      <vt:lpstr>DDX</vt:lpstr>
      <vt:lpstr>PowerPoint Presentation</vt:lpstr>
      <vt:lpstr>PowerPoint Presentation</vt:lpstr>
      <vt:lpstr>PowerPoint Presentation</vt:lpstr>
      <vt:lpstr>Volkmann's contracture is a permanent flexion contracture of the hand at the wrist,</vt:lpstr>
      <vt:lpstr>camptodactyly</vt:lpstr>
      <vt:lpstr>prognosis</vt:lpstr>
      <vt:lpstr>PowerPoint Presentation</vt:lpstr>
      <vt:lpstr>treatment</vt:lpstr>
      <vt:lpstr>PowerPoint Presentation</vt:lpstr>
      <vt:lpstr>PowerPoint Presentation</vt:lpstr>
      <vt:lpstr>Trigger finger</vt:lpstr>
      <vt:lpstr>PowerPoint Presentation</vt:lpstr>
      <vt:lpstr>PowerPoint Presentation</vt:lpstr>
      <vt:lpstr>etiology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Dupuytren contracture trigger finger</dc:title>
  <dc:creator>TakNovin</dc:creator>
  <cp:lastModifiedBy>TakNovin</cp:lastModifiedBy>
  <cp:revision>21</cp:revision>
  <dcterms:created xsi:type="dcterms:W3CDTF">2019-02-17T01:01:42Z</dcterms:created>
  <dcterms:modified xsi:type="dcterms:W3CDTF">2019-02-18T02:51:21Z</dcterms:modified>
</cp:coreProperties>
</file>