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5" r:id="rId4"/>
    <p:sldId id="268" r:id="rId5"/>
    <p:sldId id="266" r:id="rId6"/>
    <p:sldId id="267" r:id="rId7"/>
    <p:sldId id="269" r:id="rId8"/>
    <p:sldId id="271" r:id="rId9"/>
    <p:sldId id="259" r:id="rId10"/>
    <p:sldId id="257" r:id="rId11"/>
    <p:sldId id="261" r:id="rId12"/>
    <p:sldId id="272" r:id="rId13"/>
    <p:sldId id="273" r:id="rId14"/>
    <p:sldId id="262" r:id="rId15"/>
    <p:sldId id="274" r:id="rId16"/>
    <p:sldId id="276" r:id="rId17"/>
    <p:sldId id="263" r:id="rId18"/>
    <p:sldId id="275" r:id="rId19"/>
    <p:sldId id="277" r:id="rId20"/>
    <p:sldId id="264" r:id="rId2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5A5-B7B3-4104-8F98-216DD4546D26}" type="datetimeFigureOut">
              <a:rPr lang="fa-IR" smtClean="0"/>
              <a:t>21/05/1440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283B-C0B7-47A3-A24A-4C14272F6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927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5A5-B7B3-4104-8F98-216DD4546D26}" type="datetimeFigureOut">
              <a:rPr lang="fa-IR" smtClean="0"/>
              <a:t>21/05/1440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283B-C0B7-47A3-A24A-4C14272F6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41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5A5-B7B3-4104-8F98-216DD4546D26}" type="datetimeFigureOut">
              <a:rPr lang="fa-IR" smtClean="0"/>
              <a:t>21/05/1440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283B-C0B7-47A3-A24A-4C14272F6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818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5A5-B7B3-4104-8F98-216DD4546D26}" type="datetimeFigureOut">
              <a:rPr lang="fa-IR" smtClean="0"/>
              <a:t>21/05/1440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283B-C0B7-47A3-A24A-4C14272F6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888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5A5-B7B3-4104-8F98-216DD4546D26}" type="datetimeFigureOut">
              <a:rPr lang="fa-IR" smtClean="0"/>
              <a:t>21/05/1440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283B-C0B7-47A3-A24A-4C14272F6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864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5A5-B7B3-4104-8F98-216DD4546D26}" type="datetimeFigureOut">
              <a:rPr lang="fa-IR" smtClean="0"/>
              <a:t>21/05/1440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283B-C0B7-47A3-A24A-4C14272F6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97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5A5-B7B3-4104-8F98-216DD4546D26}" type="datetimeFigureOut">
              <a:rPr lang="fa-IR" smtClean="0"/>
              <a:t>21/05/1440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283B-C0B7-47A3-A24A-4C14272F6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67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5A5-B7B3-4104-8F98-216DD4546D26}" type="datetimeFigureOut">
              <a:rPr lang="fa-IR" smtClean="0"/>
              <a:t>21/05/1440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283B-C0B7-47A3-A24A-4C14272F6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780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5A5-B7B3-4104-8F98-216DD4546D26}" type="datetimeFigureOut">
              <a:rPr lang="fa-IR" smtClean="0"/>
              <a:t>21/05/1440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283B-C0B7-47A3-A24A-4C14272F6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086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5A5-B7B3-4104-8F98-216DD4546D26}" type="datetimeFigureOut">
              <a:rPr lang="fa-IR" smtClean="0"/>
              <a:t>21/05/1440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283B-C0B7-47A3-A24A-4C14272F6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840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5A5-B7B3-4104-8F98-216DD4546D26}" type="datetimeFigureOut">
              <a:rPr lang="fa-IR" smtClean="0"/>
              <a:t>21/05/1440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283B-C0B7-47A3-A24A-4C14272F6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962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3D5A5-B7B3-4104-8F98-216DD4546D26}" type="datetimeFigureOut">
              <a:rPr lang="fa-IR" smtClean="0"/>
              <a:t>21/05/1440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1283B-C0B7-47A3-A24A-4C14272F6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0645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Carpal tunnel syndrome</a:t>
            </a:r>
            <a:endParaRPr lang="fa-I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732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Pain</a:t>
            </a:r>
          </a:p>
          <a:p>
            <a:pPr algn="l" rtl="0"/>
            <a:r>
              <a:rPr lang="en-US" dirty="0" err="1" smtClean="0"/>
              <a:t>Paresthesia</a:t>
            </a:r>
            <a:endParaRPr lang="en-US" dirty="0" smtClean="0"/>
          </a:p>
          <a:p>
            <a:pPr algn="l" rtl="0"/>
            <a:r>
              <a:rPr lang="en-US" dirty="0" smtClean="0"/>
              <a:t>Weakness less commonly</a:t>
            </a:r>
          </a:p>
          <a:p>
            <a:pPr algn="l" rtl="0"/>
            <a:r>
              <a:rPr lang="en-US" dirty="0" smtClean="0"/>
              <a:t>65% bilateral</a:t>
            </a:r>
          </a:p>
          <a:p>
            <a:pPr algn="l" rtl="0"/>
            <a:r>
              <a:rPr lang="en-US" dirty="0" smtClean="0"/>
              <a:t>Clinical course</a:t>
            </a:r>
          </a:p>
          <a:p>
            <a:pPr algn="l" rtl="0"/>
            <a:r>
              <a:rPr lang="en-US" dirty="0" smtClean="0"/>
              <a:t>Provocative activity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7008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نقص حسی- در مراحل انتهایی- نقص تنار نداریم</a:t>
            </a:r>
          </a:p>
          <a:p>
            <a:endParaRPr lang="fa-IR" dirty="0"/>
          </a:p>
          <a:p>
            <a:r>
              <a:rPr lang="fa-IR" dirty="0" smtClean="0"/>
              <a:t>اختلال حرکتی- در مراحل پیشرفته- ضعف در ابداکشن و </a:t>
            </a:r>
            <a:r>
              <a:rPr lang="en-US" dirty="0" err="1" smtClean="0"/>
              <a:t>oposition</a:t>
            </a:r>
            <a:r>
              <a:rPr lang="fa-IR" dirty="0" smtClean="0"/>
              <a:t> شست</a:t>
            </a:r>
          </a:p>
          <a:p>
            <a:r>
              <a:rPr lang="fa-IR" dirty="0"/>
              <a:t> </a:t>
            </a:r>
            <a:r>
              <a:rPr lang="fa-IR" dirty="0" smtClean="0"/>
              <a:t>تستهای </a:t>
            </a:r>
            <a:r>
              <a:rPr lang="en-US" dirty="0" smtClean="0"/>
              <a:t>provocative</a:t>
            </a:r>
            <a:r>
              <a:rPr lang="fa-IR" dirty="0" smtClean="0"/>
              <a:t>: فالن- تینل- </a:t>
            </a:r>
            <a:r>
              <a:rPr lang="en-US" dirty="0" err="1" smtClean="0"/>
              <a:t>durkan</a:t>
            </a:r>
            <a:r>
              <a:rPr lang="fa-IR" dirty="0" smtClean="0"/>
              <a:t>- </a:t>
            </a:r>
            <a:r>
              <a:rPr lang="en-US" dirty="0" smtClean="0"/>
              <a:t>hand elevation test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0777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Phalen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855" t="21086" b="44230"/>
          <a:stretch/>
        </p:blipFill>
        <p:spPr bwMode="auto">
          <a:xfrm>
            <a:off x="2257419" y="1749109"/>
            <a:ext cx="4629161" cy="4228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889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tinel</a:t>
            </a:r>
            <a:endParaRPr lang="fa-I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585" t="21034" b="44552"/>
          <a:stretch/>
        </p:blipFill>
        <p:spPr bwMode="auto">
          <a:xfrm>
            <a:off x="2042089" y="1765566"/>
            <a:ext cx="5059822" cy="4195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05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EDX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حساسیت و اختصاصیت بالا</a:t>
            </a:r>
          </a:p>
          <a:p>
            <a:endParaRPr lang="fa-IR" dirty="0"/>
          </a:p>
          <a:p>
            <a:r>
              <a:rPr lang="fa-IR" dirty="0" smtClean="0"/>
              <a:t>شدت آسیب را نشان میدهد</a:t>
            </a:r>
          </a:p>
          <a:p>
            <a:endParaRPr lang="fa-IR" dirty="0"/>
          </a:p>
          <a:p>
            <a:r>
              <a:rPr lang="fa-IR" dirty="0" smtClean="0"/>
              <a:t>سایر تشخیص ها را رد میکند</a:t>
            </a:r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480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تشخیص های افتراقی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رادیکولوپاتی گردن</a:t>
            </a:r>
          </a:p>
          <a:p>
            <a:endParaRPr lang="fa-IR" dirty="0"/>
          </a:p>
          <a:p>
            <a:r>
              <a:rPr lang="fa-IR" dirty="0" smtClean="0"/>
              <a:t>میلوپاتی گردن</a:t>
            </a:r>
          </a:p>
          <a:p>
            <a:endParaRPr lang="fa-IR" dirty="0"/>
          </a:p>
          <a:p>
            <a:r>
              <a:rPr lang="en-US" dirty="0" smtClean="0"/>
              <a:t>ALS</a:t>
            </a:r>
            <a:endParaRPr lang="fa-IR" dirty="0" smtClean="0"/>
          </a:p>
          <a:p>
            <a:endParaRPr lang="fa-IR" dirty="0"/>
          </a:p>
          <a:p>
            <a:r>
              <a:rPr lang="fa-IR" dirty="0" smtClean="0"/>
              <a:t>نوروپاتی مدین پروگزیمال به کانال کارپ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10627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splinting,</a:t>
            </a:r>
          </a:p>
          <a:p>
            <a:pPr algn="l" rtl="0"/>
            <a:r>
              <a:rPr lang="en-US" dirty="0" smtClean="0"/>
              <a:t> glucocorticoid injections, </a:t>
            </a:r>
          </a:p>
          <a:p>
            <a:pPr algn="l" rtl="0"/>
            <a:r>
              <a:rPr lang="en-US" dirty="0" smtClean="0"/>
              <a:t>oral glucocorticoids are useful for symptom relief of CTS, </a:t>
            </a:r>
          </a:p>
          <a:p>
            <a:pPr algn="l" rtl="0"/>
            <a:r>
              <a:rPr lang="en-US" dirty="0" smtClean="0"/>
              <a:t>but surgery is the treatment of choice for patients with evidence of ongoing nerve damage in the absence of a reversible etiology.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9896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fa-I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414" y="1190172"/>
            <a:ext cx="4434874" cy="56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6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9495" t="39399" r="39739" b="35540"/>
          <a:stretch/>
        </p:blipFill>
        <p:spPr bwMode="auto">
          <a:xfrm>
            <a:off x="1403648" y="1196752"/>
            <a:ext cx="6336704" cy="4392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2406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سایر درمانها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NSAIDs</a:t>
            </a:r>
          </a:p>
          <a:p>
            <a:pPr algn="l" rtl="0"/>
            <a:r>
              <a:rPr lang="en-US" dirty="0" smtClean="0"/>
              <a:t>Vitamin B6</a:t>
            </a:r>
          </a:p>
          <a:p>
            <a:pPr algn="l" rtl="0"/>
            <a:r>
              <a:rPr lang="en-US" dirty="0" smtClean="0"/>
              <a:t>Laser, magnet</a:t>
            </a:r>
          </a:p>
          <a:p>
            <a:pPr algn="l" rtl="0"/>
            <a:r>
              <a:rPr lang="en-US" dirty="0" smtClean="0"/>
              <a:t>Yoga</a:t>
            </a:r>
          </a:p>
          <a:p>
            <a:pPr algn="l" rtl="0"/>
            <a:r>
              <a:rPr lang="en-US" dirty="0" smtClean="0"/>
              <a:t>Physical </a:t>
            </a:r>
            <a:r>
              <a:rPr lang="en-US" smtClean="0"/>
              <a:t>thrapy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083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تحت فشار قرار گرفتن عصب مدین در کانال کارپ</a:t>
            </a:r>
          </a:p>
          <a:p>
            <a:endParaRPr lang="fa-IR" dirty="0"/>
          </a:p>
          <a:p>
            <a:r>
              <a:rPr lang="fa-IR" dirty="0" smtClean="0"/>
              <a:t>آناتومی کانال کارپ</a:t>
            </a:r>
          </a:p>
          <a:p>
            <a:endParaRPr lang="fa-IR" dirty="0"/>
          </a:p>
          <a:p>
            <a:r>
              <a:rPr lang="fa-IR" dirty="0" smtClean="0"/>
              <a:t>محتویات کانال کارپ</a:t>
            </a:r>
          </a:p>
          <a:p>
            <a:endParaRPr lang="fa-IR" dirty="0"/>
          </a:p>
          <a:p>
            <a:r>
              <a:rPr lang="fa-IR" dirty="0" smtClean="0"/>
              <a:t>عصب مدین ریشه </a:t>
            </a:r>
            <a:r>
              <a:rPr lang="en-US" dirty="0" smtClean="0"/>
              <a:t>C7, C7, C8, T1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017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dirty="0" smtClean="0"/>
              <a:t>Predictors associated with failure of conservative/nonsurgical therapy include the following [2,6,7]: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●</a:t>
            </a:r>
            <a:r>
              <a:rPr lang="en-US" sz="3800" b="1" dirty="0" smtClean="0"/>
              <a:t>Long duration of symptoms (&gt;10 months)</a:t>
            </a:r>
          </a:p>
          <a:p>
            <a:pPr algn="l" rtl="0"/>
            <a:endParaRPr lang="en-US" sz="3800" b="1" dirty="0" smtClean="0"/>
          </a:p>
          <a:p>
            <a:pPr algn="l" rtl="0"/>
            <a:r>
              <a:rPr lang="en-US" sz="3800" b="1" dirty="0" smtClean="0"/>
              <a:t>●Age greater than 50 years</a:t>
            </a:r>
          </a:p>
          <a:p>
            <a:pPr algn="l" rtl="0"/>
            <a:endParaRPr lang="en-US" sz="3800" b="1" dirty="0" smtClean="0"/>
          </a:p>
          <a:p>
            <a:pPr algn="l" rtl="0"/>
            <a:r>
              <a:rPr lang="en-US" sz="3800" b="1" dirty="0" smtClean="0"/>
              <a:t>●Constant </a:t>
            </a:r>
            <a:r>
              <a:rPr lang="en-US" sz="3800" b="1" dirty="0" err="1" smtClean="0"/>
              <a:t>paresthesia</a:t>
            </a:r>
            <a:endParaRPr lang="en-US" sz="3800" b="1" dirty="0" smtClean="0"/>
          </a:p>
          <a:p>
            <a:pPr algn="l" rtl="0"/>
            <a:endParaRPr lang="en-US" sz="3800" b="1" dirty="0" smtClean="0"/>
          </a:p>
          <a:p>
            <a:pPr algn="l" rtl="0"/>
            <a:r>
              <a:rPr lang="en-US" sz="3800" b="1" dirty="0" smtClean="0"/>
              <a:t>●Impaired two-point discrimination (&gt;6 mm)</a:t>
            </a:r>
          </a:p>
          <a:p>
            <a:pPr algn="l" rtl="0"/>
            <a:endParaRPr lang="en-US" sz="3800" b="1" dirty="0" smtClean="0"/>
          </a:p>
          <a:p>
            <a:pPr algn="l" rtl="0"/>
            <a:r>
              <a:rPr lang="en-US" sz="3800" b="1" dirty="0" smtClean="0"/>
              <a:t>●Positive </a:t>
            </a:r>
            <a:r>
              <a:rPr lang="en-US" sz="3800" b="1" dirty="0" err="1" smtClean="0"/>
              <a:t>Phalen</a:t>
            </a:r>
            <a:r>
              <a:rPr lang="en-US" sz="3800" b="1" dirty="0" smtClean="0"/>
              <a:t> sign &lt;30 seconds</a:t>
            </a:r>
          </a:p>
          <a:p>
            <a:pPr algn="l" rtl="0"/>
            <a:endParaRPr lang="en-US" sz="3800" b="1" dirty="0" smtClean="0"/>
          </a:p>
          <a:p>
            <a:pPr algn="l" rtl="0"/>
            <a:r>
              <a:rPr lang="en-US" sz="3800" b="1" dirty="0" smtClean="0"/>
              <a:t>●Prolonged motor and sensory latencies demonstrated by </a:t>
            </a:r>
            <a:r>
              <a:rPr lang="en-US" sz="3800" b="1" dirty="0" err="1" smtClean="0"/>
              <a:t>electrodiagnostic</a:t>
            </a:r>
            <a:r>
              <a:rPr lang="en-US" sz="3800" b="1" dirty="0" smtClean="0"/>
              <a:t> testing</a:t>
            </a:r>
            <a:endParaRPr lang="fa-IR" sz="3800" b="1" dirty="0"/>
          </a:p>
        </p:txBody>
      </p:sp>
    </p:spTree>
    <p:extLst>
      <p:ext uri="{BB962C8B-B14F-4D97-AF65-F5344CB8AC3E}">
        <p14:creationId xmlns:p14="http://schemas.microsoft.com/office/powerpoint/2010/main" val="68816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43408"/>
            <a:ext cx="5256584" cy="69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97" t="10165" b="35194"/>
          <a:stretch/>
        </p:blipFill>
        <p:spPr bwMode="auto">
          <a:xfrm>
            <a:off x="2573496" y="980728"/>
            <a:ext cx="5094848" cy="5145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741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0886" t="12620" r="25186" b="15133"/>
          <a:stretch/>
        </p:blipFill>
        <p:spPr bwMode="auto">
          <a:xfrm>
            <a:off x="2681795" y="404664"/>
            <a:ext cx="4914541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175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Persistant</a:t>
            </a:r>
            <a:r>
              <a:rPr lang="en-US" dirty="0" smtClean="0"/>
              <a:t> median artery</a:t>
            </a:r>
            <a:endParaRPr lang="fa-I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351" t="44053" r="18553" b="20171"/>
          <a:stretch/>
        </p:blipFill>
        <p:spPr bwMode="auto">
          <a:xfrm>
            <a:off x="2584680" y="1682549"/>
            <a:ext cx="3974640" cy="4361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840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ریسک فاکتورها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a-IR" dirty="0" smtClean="0"/>
              <a:t>چاقی                             9) فاکتورهای شغلی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زن                                 10) ژنتیک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بارداری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دیابت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آرتریت روماتوئید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استئوآرتریت دست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هیپوتیروئیدی</a:t>
            </a:r>
          </a:p>
          <a:p>
            <a:pPr marL="514350" indent="-514350">
              <a:buFont typeface="+mj-lt"/>
              <a:buAutoNum type="arabicParenR"/>
            </a:pPr>
            <a:r>
              <a:rPr lang="fa-IR" dirty="0" smtClean="0"/>
              <a:t>بیماری نسج همبند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28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fa-IR" dirty="0" smtClean="0"/>
              <a:t>اتیولوژی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C000"/>
                </a:solidFill>
              </a:rPr>
              <a:t>1- ضایعات فضاگیرنده</a:t>
            </a:r>
            <a:r>
              <a:rPr lang="fa-IR" dirty="0" smtClean="0"/>
              <a:t>: گانگلیون- کیست- تنوسینویت- همانژیوم- استئوئید استئوما- آنومالی های عضلانی</a:t>
            </a:r>
          </a:p>
          <a:p>
            <a:r>
              <a:rPr lang="fa-IR" b="1" dirty="0" smtClean="0">
                <a:solidFill>
                  <a:srgbClr val="FFC000"/>
                </a:solidFill>
              </a:rPr>
              <a:t>2- بیماری های نسج همبند: </a:t>
            </a:r>
            <a:r>
              <a:rPr lang="en-US" dirty="0" smtClean="0"/>
              <a:t>RA- 0A- PSS- PMR- PM</a:t>
            </a:r>
            <a:endParaRPr lang="fa-IR" dirty="0" smtClean="0"/>
          </a:p>
          <a:p>
            <a:r>
              <a:rPr lang="fa-IR" b="1" dirty="0">
                <a:solidFill>
                  <a:srgbClr val="FFC000"/>
                </a:solidFill>
              </a:rPr>
              <a:t>3- کریستالوپاتی ها: </a:t>
            </a:r>
            <a:r>
              <a:rPr lang="fa-IR" dirty="0" smtClean="0"/>
              <a:t>نقرس- </a:t>
            </a:r>
            <a:r>
              <a:rPr lang="en-US" dirty="0" smtClean="0"/>
              <a:t>CPPD</a:t>
            </a:r>
            <a:r>
              <a:rPr lang="fa-IR" dirty="0" smtClean="0"/>
              <a:t>- </a:t>
            </a:r>
          </a:p>
          <a:p>
            <a:r>
              <a:rPr lang="fa-IR" b="1" dirty="0">
                <a:solidFill>
                  <a:srgbClr val="FFC000"/>
                </a:solidFill>
              </a:rPr>
              <a:t>4- شغل: </a:t>
            </a:r>
          </a:p>
          <a:p>
            <a:r>
              <a:rPr lang="fa-IR" b="1" dirty="0">
                <a:solidFill>
                  <a:srgbClr val="FFC000"/>
                </a:solidFill>
              </a:rPr>
              <a:t>5-</a:t>
            </a:r>
            <a:r>
              <a:rPr lang="fa-IR" dirty="0" smtClean="0"/>
              <a:t> </a:t>
            </a:r>
            <a:r>
              <a:rPr lang="fa-IR" b="1" dirty="0">
                <a:solidFill>
                  <a:srgbClr val="FFC000"/>
                </a:solidFill>
              </a:rPr>
              <a:t>بیماری های متابولیک و اندوکرین</a:t>
            </a:r>
            <a:r>
              <a:rPr lang="fa-IR" dirty="0" smtClean="0"/>
              <a:t>: دیابت- هیپوتیروئیدی- آکرومگالی- موکوپلی ساکاریدوز</a:t>
            </a:r>
          </a:p>
          <a:p>
            <a:r>
              <a:rPr lang="fa-IR" b="1" dirty="0">
                <a:solidFill>
                  <a:srgbClr val="FFC000"/>
                </a:solidFill>
              </a:rPr>
              <a:t>6- عفونت: </a:t>
            </a:r>
            <a:r>
              <a:rPr lang="fa-IR" dirty="0" smtClean="0"/>
              <a:t>استئومیلیت- توبرکلوز</a:t>
            </a:r>
          </a:p>
          <a:p>
            <a:r>
              <a:rPr lang="fa-IR" b="1" dirty="0">
                <a:solidFill>
                  <a:srgbClr val="FFC000"/>
                </a:solidFill>
              </a:rPr>
              <a:t>7- ایاتروژنیک: </a:t>
            </a:r>
            <a:r>
              <a:rPr lang="fa-IR" dirty="0" smtClean="0"/>
              <a:t>هماتوم- فلبیت- مهار کننده آروماتاز</a:t>
            </a:r>
          </a:p>
          <a:p>
            <a:r>
              <a:rPr lang="fa-IR" b="1" dirty="0">
                <a:solidFill>
                  <a:srgbClr val="FFC000"/>
                </a:solidFill>
              </a:rPr>
              <a:t>8- متفرقه: </a:t>
            </a:r>
            <a:r>
              <a:rPr lang="fa-IR" dirty="0" smtClean="0"/>
              <a:t>حاملگی- دیالیز- آمیلوئیدوز- شکستگی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7620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30 تا 60 سال</a:t>
            </a:r>
          </a:p>
          <a:p>
            <a:r>
              <a:rPr lang="fa-IR" dirty="0" smtClean="0"/>
              <a:t>خانم ها 3 برابر آقایان</a:t>
            </a:r>
          </a:p>
          <a:p>
            <a:r>
              <a:rPr lang="fa-IR" dirty="0" smtClean="0"/>
              <a:t>انسیدانس 1 در 1000</a:t>
            </a:r>
          </a:p>
          <a:p>
            <a:r>
              <a:rPr lang="fa-IR" dirty="0" smtClean="0"/>
              <a:t>شیوع 3 تا 5 درصد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45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326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Carpal tunnel syndrome</vt:lpstr>
      <vt:lpstr>pathophysiology</vt:lpstr>
      <vt:lpstr>PowerPoint Presentation</vt:lpstr>
      <vt:lpstr>PowerPoint Presentation</vt:lpstr>
      <vt:lpstr>PowerPoint Presentation</vt:lpstr>
      <vt:lpstr>Persistant median artery</vt:lpstr>
      <vt:lpstr>ریسک فاکتورها</vt:lpstr>
      <vt:lpstr>اتیولوژی</vt:lpstr>
      <vt:lpstr>epidemiology</vt:lpstr>
      <vt:lpstr>Clinical manifestation</vt:lpstr>
      <vt:lpstr>Physical examination</vt:lpstr>
      <vt:lpstr>Phalen </vt:lpstr>
      <vt:lpstr>tinel</vt:lpstr>
      <vt:lpstr>EDX</vt:lpstr>
      <vt:lpstr>تشخیص های افتراقی</vt:lpstr>
      <vt:lpstr>Treatment</vt:lpstr>
      <vt:lpstr>treatment</vt:lpstr>
      <vt:lpstr>PowerPoint Presentation</vt:lpstr>
      <vt:lpstr>سایر درمانها</vt:lpstr>
      <vt:lpstr>prognosis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Carpal tunnel syndrome</dc:title>
  <dc:creator>TakNovin</dc:creator>
  <cp:lastModifiedBy>TakNovin</cp:lastModifiedBy>
  <cp:revision>10</cp:revision>
  <dcterms:created xsi:type="dcterms:W3CDTF">2019-01-27T12:01:10Z</dcterms:created>
  <dcterms:modified xsi:type="dcterms:W3CDTF">2019-01-28T03:42:52Z</dcterms:modified>
</cp:coreProperties>
</file>